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9" r:id="rId2"/>
    <p:sldId id="481" r:id="rId3"/>
    <p:sldId id="373" r:id="rId4"/>
    <p:sldId id="377" r:id="rId5"/>
    <p:sldId id="375" r:id="rId6"/>
    <p:sldId id="378" r:id="rId7"/>
    <p:sldId id="386" r:id="rId8"/>
    <p:sldId id="384" r:id="rId9"/>
    <p:sldId id="381" r:id="rId10"/>
    <p:sldId id="383" r:id="rId11"/>
    <p:sldId id="379" r:id="rId12"/>
    <p:sldId id="380" r:id="rId13"/>
    <p:sldId id="382" r:id="rId14"/>
    <p:sldId id="385" r:id="rId15"/>
    <p:sldId id="387" r:id="rId16"/>
    <p:sldId id="391" r:id="rId17"/>
    <p:sldId id="390" r:id="rId18"/>
    <p:sldId id="389" r:id="rId19"/>
    <p:sldId id="392" r:id="rId20"/>
    <p:sldId id="393" r:id="rId21"/>
    <p:sldId id="396" r:id="rId22"/>
    <p:sldId id="395" r:id="rId23"/>
    <p:sldId id="397" r:id="rId24"/>
    <p:sldId id="398" r:id="rId25"/>
    <p:sldId id="399" r:id="rId26"/>
    <p:sldId id="403" r:id="rId27"/>
    <p:sldId id="402" r:id="rId28"/>
    <p:sldId id="420" r:id="rId29"/>
    <p:sldId id="401" r:id="rId30"/>
    <p:sldId id="404" r:id="rId31"/>
    <p:sldId id="406" r:id="rId32"/>
    <p:sldId id="410" r:id="rId33"/>
    <p:sldId id="407" r:id="rId34"/>
    <p:sldId id="408" r:id="rId35"/>
    <p:sldId id="409" r:id="rId36"/>
    <p:sldId id="412" r:id="rId37"/>
    <p:sldId id="419" r:id="rId38"/>
    <p:sldId id="417" r:id="rId39"/>
    <p:sldId id="421" r:id="rId40"/>
    <p:sldId id="418" r:id="rId41"/>
    <p:sldId id="414" r:id="rId4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hiddenSlides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468" autoAdjust="0"/>
    <p:restoredTop sz="94713" autoAdjust="0"/>
  </p:normalViewPr>
  <p:slideViewPr>
    <p:cSldViewPr>
      <p:cViewPr varScale="1">
        <p:scale>
          <a:sx n="70" d="100"/>
          <a:sy n="70" d="100"/>
        </p:scale>
        <p:origin x="-12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6AAB62-CF17-4926-9C02-4011E3E6C162}" type="doc">
      <dgm:prSet loTypeId="urn:microsoft.com/office/officeart/2008/layout/RadialCluster" loCatId="cycle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es-CO"/>
        </a:p>
      </dgm:t>
    </dgm:pt>
    <dgm:pt modelId="{1738C37F-3398-49D5-AAAE-3788F8DDAB81}">
      <dgm:prSet phldrT="[Texto]" custT="1"/>
      <dgm:spPr/>
      <dgm:t>
        <a:bodyPr/>
        <a:lstStyle/>
        <a:p>
          <a:r>
            <a:rPr lang="es-CO" sz="2800" dirty="0" err="1" smtClean="0"/>
            <a:t>PEDCTIs</a:t>
          </a:r>
          <a:endParaRPr lang="es-CO" sz="2800" dirty="0"/>
        </a:p>
      </dgm:t>
    </dgm:pt>
    <dgm:pt modelId="{B32936BB-94A1-47FF-AF3F-F6AE72CE1E36}" type="parTrans" cxnId="{BA18CE45-700A-47AE-B181-4B4A32A9D1AF}">
      <dgm:prSet/>
      <dgm:spPr/>
      <dgm:t>
        <a:bodyPr/>
        <a:lstStyle/>
        <a:p>
          <a:endParaRPr lang="es-CO" sz="1600"/>
        </a:p>
      </dgm:t>
    </dgm:pt>
    <dgm:pt modelId="{B45D9B7F-E54A-4191-994D-2B1661F0F991}" type="sibTrans" cxnId="{BA18CE45-700A-47AE-B181-4B4A32A9D1AF}">
      <dgm:prSet/>
      <dgm:spPr/>
      <dgm:t>
        <a:bodyPr/>
        <a:lstStyle/>
        <a:p>
          <a:endParaRPr lang="es-CO" sz="1600"/>
        </a:p>
      </dgm:t>
    </dgm:pt>
    <dgm:pt modelId="{D13AED7D-0F8E-4A01-B8A2-DD3F6A798CA5}">
      <dgm:prSet phldrT="[Texto]" custT="1"/>
      <dgm:spPr/>
      <dgm:t>
        <a:bodyPr/>
        <a:lstStyle/>
        <a:p>
          <a:r>
            <a:rPr lang="es-CO" sz="2000" u="none" dirty="0" smtClean="0">
              <a:latin typeface="Arial Narrow" panose="020B0606020202030204" pitchFamily="34" charset="0"/>
              <a:cs typeface="Arial" panose="020B0604020202020204" pitchFamily="34" charset="0"/>
            </a:rPr>
            <a:t>Herramienta orientadora que define los lineamientos, metas y estrategias para generar y fortalecer las capacidades en </a:t>
          </a:r>
          <a:r>
            <a:rPr lang="es-CO" sz="2000" u="none" dirty="0" err="1" smtClean="0">
              <a:latin typeface="Arial Narrow" panose="020B0606020202030204" pitchFamily="34" charset="0"/>
              <a:cs typeface="Arial" panose="020B0604020202020204" pitchFamily="34" charset="0"/>
            </a:rPr>
            <a:t>CTeI</a:t>
          </a:r>
          <a:endParaRPr lang="es-CO" sz="2000" u="none" dirty="0"/>
        </a:p>
      </dgm:t>
    </dgm:pt>
    <dgm:pt modelId="{6DB92BB4-C30E-4875-A388-555364175E5F}" type="parTrans" cxnId="{BB1461A4-4FAF-4CCE-B040-29A64F0909A3}">
      <dgm:prSet/>
      <dgm:spPr/>
      <dgm:t>
        <a:bodyPr/>
        <a:lstStyle/>
        <a:p>
          <a:endParaRPr lang="es-CO" sz="1600"/>
        </a:p>
      </dgm:t>
    </dgm:pt>
    <dgm:pt modelId="{E447218D-D193-4E85-BE78-0DFDEA189BD4}" type="sibTrans" cxnId="{BB1461A4-4FAF-4CCE-B040-29A64F0909A3}">
      <dgm:prSet/>
      <dgm:spPr/>
      <dgm:t>
        <a:bodyPr/>
        <a:lstStyle/>
        <a:p>
          <a:endParaRPr lang="es-CO" sz="1600"/>
        </a:p>
      </dgm:t>
    </dgm:pt>
    <dgm:pt modelId="{C3BA324D-E6BC-421A-8D1B-95DA8B68F3FC}">
      <dgm:prSet phldrT="[Texto]" custT="1"/>
      <dgm:spPr/>
      <dgm:t>
        <a:bodyPr/>
        <a:lstStyle/>
        <a:p>
          <a:r>
            <a:rPr lang="es-CO" sz="2000" dirty="0" smtClean="0">
              <a:latin typeface="Arial Narrow" panose="020B0606020202030204" pitchFamily="34" charset="0"/>
              <a:cs typeface="Arial" panose="020B0604020202020204" pitchFamily="34" charset="0"/>
            </a:rPr>
            <a:t>Los PEDCTI se han formulado por: </a:t>
          </a:r>
        </a:p>
        <a:p>
          <a:r>
            <a:rPr lang="es-CO" sz="2000" dirty="0" smtClean="0">
              <a:latin typeface="Arial Narrow" panose="020B0606020202030204" pitchFamily="34" charset="0"/>
              <a:cs typeface="Arial" panose="020B0604020202020204" pitchFamily="34" charset="0"/>
            </a:rPr>
            <a:t>*Convenios independientes</a:t>
          </a:r>
        </a:p>
        <a:p>
          <a:r>
            <a:rPr lang="es-CO" sz="2000" dirty="0" smtClean="0">
              <a:latin typeface="Arial Narrow" panose="020B0606020202030204" pitchFamily="34" charset="0"/>
              <a:cs typeface="Arial" panose="020B0604020202020204" pitchFamily="34" charset="0"/>
            </a:rPr>
            <a:t>* Financiados por COLCIENCIAS</a:t>
          </a:r>
          <a:endParaRPr lang="es-CO" sz="2000" dirty="0"/>
        </a:p>
      </dgm:t>
    </dgm:pt>
    <dgm:pt modelId="{A328AF81-121D-441B-8DDD-FA42562F1FCB}" type="parTrans" cxnId="{A5243D3B-5BA1-4760-96F2-557599516A9F}">
      <dgm:prSet/>
      <dgm:spPr/>
      <dgm:t>
        <a:bodyPr/>
        <a:lstStyle/>
        <a:p>
          <a:endParaRPr lang="es-CO" sz="1600"/>
        </a:p>
      </dgm:t>
    </dgm:pt>
    <dgm:pt modelId="{03463270-8B8F-4C33-B4BC-F5938BEAA528}" type="sibTrans" cxnId="{A5243D3B-5BA1-4760-96F2-557599516A9F}">
      <dgm:prSet/>
      <dgm:spPr/>
      <dgm:t>
        <a:bodyPr/>
        <a:lstStyle/>
        <a:p>
          <a:endParaRPr lang="es-CO" sz="1600"/>
        </a:p>
      </dgm:t>
    </dgm:pt>
    <dgm:pt modelId="{8EC3A3D3-A8BA-4080-9053-AB6E7BA694E6}">
      <dgm:prSet phldrT="[Texto]" custT="1"/>
      <dgm:spPr/>
      <dgm:t>
        <a:bodyPr/>
        <a:lstStyle/>
        <a:p>
          <a:r>
            <a:rPr lang="es-CO" sz="2000" dirty="0" smtClean="0">
              <a:latin typeface="Arial Narrow" panose="020B0606020202030204" pitchFamily="34" charset="0"/>
            </a:rPr>
            <a:t>Resultado de un proceso amplio de participación, reflexión y concertación de los actores del Sistema Nacional de </a:t>
          </a:r>
          <a:r>
            <a:rPr lang="es-CO" sz="2000" dirty="0" err="1" smtClean="0">
              <a:latin typeface="Arial Narrow" panose="020B0606020202030204" pitchFamily="34" charset="0"/>
            </a:rPr>
            <a:t>CTeI</a:t>
          </a:r>
          <a:endParaRPr lang="es-CO" sz="2000" dirty="0"/>
        </a:p>
      </dgm:t>
    </dgm:pt>
    <dgm:pt modelId="{6760ED7A-B78E-47CA-8E47-8AA9CAC3EFB4}" type="parTrans" cxnId="{14009371-9054-432F-B2B4-03FBEC7B70EE}">
      <dgm:prSet/>
      <dgm:spPr/>
      <dgm:t>
        <a:bodyPr/>
        <a:lstStyle/>
        <a:p>
          <a:endParaRPr lang="es-CO" sz="1600"/>
        </a:p>
      </dgm:t>
    </dgm:pt>
    <dgm:pt modelId="{ACF509EE-F17F-4BBC-BF9B-FC36B08501EB}" type="sibTrans" cxnId="{14009371-9054-432F-B2B4-03FBEC7B70EE}">
      <dgm:prSet/>
      <dgm:spPr/>
      <dgm:t>
        <a:bodyPr/>
        <a:lstStyle/>
        <a:p>
          <a:endParaRPr lang="es-CO" sz="1600"/>
        </a:p>
      </dgm:t>
    </dgm:pt>
    <dgm:pt modelId="{0696D67C-7C7D-4FAA-98E3-1E4D800A81C0}" type="pres">
      <dgm:prSet presAssocID="{C66AAB62-CF17-4926-9C02-4011E3E6C16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93FA0B1B-DB2A-4B15-BB80-09604E09DE89}" type="pres">
      <dgm:prSet presAssocID="{1738C37F-3398-49D5-AAAE-3788F8DDAB81}" presName="singleCycle" presStyleCnt="0"/>
      <dgm:spPr/>
    </dgm:pt>
    <dgm:pt modelId="{A542908F-B6B6-4597-9128-C1D3DEBB322F}" type="pres">
      <dgm:prSet presAssocID="{1738C37F-3398-49D5-AAAE-3788F8DDAB81}" presName="singleCenter" presStyleLbl="node1" presStyleIdx="0" presStyleCnt="4" custScaleX="112478" custLinFactNeighborY="-12226">
        <dgm:presLayoutVars>
          <dgm:chMax val="7"/>
          <dgm:chPref val="7"/>
        </dgm:presLayoutVars>
      </dgm:prSet>
      <dgm:spPr/>
      <dgm:t>
        <a:bodyPr/>
        <a:lstStyle/>
        <a:p>
          <a:endParaRPr lang="es-CO"/>
        </a:p>
      </dgm:t>
    </dgm:pt>
    <dgm:pt modelId="{4CD7F686-EB8E-4708-8A63-75BD41FDE427}" type="pres">
      <dgm:prSet presAssocID="{6DB92BB4-C30E-4875-A388-555364175E5F}" presName="Name56" presStyleLbl="parChTrans1D2" presStyleIdx="0" presStyleCnt="3"/>
      <dgm:spPr/>
      <dgm:t>
        <a:bodyPr/>
        <a:lstStyle/>
        <a:p>
          <a:endParaRPr lang="es-CO"/>
        </a:p>
      </dgm:t>
    </dgm:pt>
    <dgm:pt modelId="{0AC94BD4-057F-4FDE-8ADC-5495095B152C}" type="pres">
      <dgm:prSet presAssocID="{D13AED7D-0F8E-4A01-B8A2-DD3F6A798CA5}" presName="text0" presStyleLbl="node1" presStyleIdx="1" presStyleCnt="4" custScaleX="423128" custScaleY="12337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BF01380-D08B-449C-9F10-EA37F01857FA}" type="pres">
      <dgm:prSet presAssocID="{A328AF81-121D-441B-8DDD-FA42562F1FCB}" presName="Name56" presStyleLbl="parChTrans1D2" presStyleIdx="1" presStyleCnt="3"/>
      <dgm:spPr/>
      <dgm:t>
        <a:bodyPr/>
        <a:lstStyle/>
        <a:p>
          <a:endParaRPr lang="es-CO"/>
        </a:p>
      </dgm:t>
    </dgm:pt>
    <dgm:pt modelId="{AEA47D09-A36D-429C-ABF0-BE581EE1DA50}" type="pres">
      <dgm:prSet presAssocID="{C3BA324D-E6BC-421A-8D1B-95DA8B68F3FC}" presName="text0" presStyleLbl="node1" presStyleIdx="2" presStyleCnt="4" custScaleX="402551" custScaleY="145859" custRadScaleRad="112287" custRadScaleInc="82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07B4B1C-7352-48F9-A2F1-75A9FB523209}" type="pres">
      <dgm:prSet presAssocID="{6760ED7A-B78E-47CA-8E47-8AA9CAC3EFB4}" presName="Name56" presStyleLbl="parChTrans1D2" presStyleIdx="2" presStyleCnt="3"/>
      <dgm:spPr/>
      <dgm:t>
        <a:bodyPr/>
        <a:lstStyle/>
        <a:p>
          <a:endParaRPr lang="es-CO"/>
        </a:p>
      </dgm:t>
    </dgm:pt>
    <dgm:pt modelId="{B5CC7749-12AB-4E55-B764-90F543634B95}" type="pres">
      <dgm:prSet presAssocID="{8EC3A3D3-A8BA-4080-9053-AB6E7BA694E6}" presName="text0" presStyleLbl="node1" presStyleIdx="3" presStyleCnt="4" custScaleX="308016" custScaleY="161562" custRadScaleRad="108803" custRadScaleInc="-132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93E6E75-183E-4910-BEBF-BB641116CE6C}" type="presOf" srcId="{C3BA324D-E6BC-421A-8D1B-95DA8B68F3FC}" destId="{AEA47D09-A36D-429C-ABF0-BE581EE1DA50}" srcOrd="0" destOrd="0" presId="urn:microsoft.com/office/officeart/2008/layout/RadialCluster"/>
    <dgm:cxn modelId="{BB1461A4-4FAF-4CCE-B040-29A64F0909A3}" srcId="{1738C37F-3398-49D5-AAAE-3788F8DDAB81}" destId="{D13AED7D-0F8E-4A01-B8A2-DD3F6A798CA5}" srcOrd="0" destOrd="0" parTransId="{6DB92BB4-C30E-4875-A388-555364175E5F}" sibTransId="{E447218D-D193-4E85-BE78-0DFDEA189BD4}"/>
    <dgm:cxn modelId="{14009371-9054-432F-B2B4-03FBEC7B70EE}" srcId="{1738C37F-3398-49D5-AAAE-3788F8DDAB81}" destId="{8EC3A3D3-A8BA-4080-9053-AB6E7BA694E6}" srcOrd="2" destOrd="0" parTransId="{6760ED7A-B78E-47CA-8E47-8AA9CAC3EFB4}" sibTransId="{ACF509EE-F17F-4BBC-BF9B-FC36B08501EB}"/>
    <dgm:cxn modelId="{A5243D3B-5BA1-4760-96F2-557599516A9F}" srcId="{1738C37F-3398-49D5-AAAE-3788F8DDAB81}" destId="{C3BA324D-E6BC-421A-8D1B-95DA8B68F3FC}" srcOrd="1" destOrd="0" parTransId="{A328AF81-121D-441B-8DDD-FA42562F1FCB}" sibTransId="{03463270-8B8F-4C33-B4BC-F5938BEAA528}"/>
    <dgm:cxn modelId="{AEF0F070-2C9B-45E9-A974-E4CCB17D8616}" type="presOf" srcId="{1738C37F-3398-49D5-AAAE-3788F8DDAB81}" destId="{A542908F-B6B6-4597-9128-C1D3DEBB322F}" srcOrd="0" destOrd="0" presId="urn:microsoft.com/office/officeart/2008/layout/RadialCluster"/>
    <dgm:cxn modelId="{062DEDF1-F9A4-4BF4-8BA4-37C41CFF3FA5}" type="presOf" srcId="{6760ED7A-B78E-47CA-8E47-8AA9CAC3EFB4}" destId="{F07B4B1C-7352-48F9-A2F1-75A9FB523209}" srcOrd="0" destOrd="0" presId="urn:microsoft.com/office/officeart/2008/layout/RadialCluster"/>
    <dgm:cxn modelId="{5B779E0C-2E38-4DDF-B3B9-DAD9FE22F9B6}" type="presOf" srcId="{6DB92BB4-C30E-4875-A388-555364175E5F}" destId="{4CD7F686-EB8E-4708-8A63-75BD41FDE427}" srcOrd="0" destOrd="0" presId="urn:microsoft.com/office/officeart/2008/layout/RadialCluster"/>
    <dgm:cxn modelId="{4DE6E790-F379-4943-A535-EEA51A11EE3A}" type="presOf" srcId="{A328AF81-121D-441B-8DDD-FA42562F1FCB}" destId="{1BF01380-D08B-449C-9F10-EA37F01857FA}" srcOrd="0" destOrd="0" presId="urn:microsoft.com/office/officeart/2008/layout/RadialCluster"/>
    <dgm:cxn modelId="{FE0EB530-1741-4ECD-911F-C0304ADEAAEF}" type="presOf" srcId="{C66AAB62-CF17-4926-9C02-4011E3E6C162}" destId="{0696D67C-7C7D-4FAA-98E3-1E4D800A81C0}" srcOrd="0" destOrd="0" presId="urn:microsoft.com/office/officeart/2008/layout/RadialCluster"/>
    <dgm:cxn modelId="{4A9A1200-8B90-439F-9691-99AB8C6255DB}" type="presOf" srcId="{8EC3A3D3-A8BA-4080-9053-AB6E7BA694E6}" destId="{B5CC7749-12AB-4E55-B764-90F543634B95}" srcOrd="0" destOrd="0" presId="urn:microsoft.com/office/officeart/2008/layout/RadialCluster"/>
    <dgm:cxn modelId="{BA18CE45-700A-47AE-B181-4B4A32A9D1AF}" srcId="{C66AAB62-CF17-4926-9C02-4011E3E6C162}" destId="{1738C37F-3398-49D5-AAAE-3788F8DDAB81}" srcOrd="0" destOrd="0" parTransId="{B32936BB-94A1-47FF-AF3F-F6AE72CE1E36}" sibTransId="{B45D9B7F-E54A-4191-994D-2B1661F0F991}"/>
    <dgm:cxn modelId="{A6B6B550-1496-43CB-9708-13BFB833A993}" type="presOf" srcId="{D13AED7D-0F8E-4A01-B8A2-DD3F6A798CA5}" destId="{0AC94BD4-057F-4FDE-8ADC-5495095B152C}" srcOrd="0" destOrd="0" presId="urn:microsoft.com/office/officeart/2008/layout/RadialCluster"/>
    <dgm:cxn modelId="{93015B9D-A3F0-4376-B329-7119535EFE1C}" type="presParOf" srcId="{0696D67C-7C7D-4FAA-98E3-1E4D800A81C0}" destId="{93FA0B1B-DB2A-4B15-BB80-09604E09DE89}" srcOrd="0" destOrd="0" presId="urn:microsoft.com/office/officeart/2008/layout/RadialCluster"/>
    <dgm:cxn modelId="{22B5FD8C-9025-4240-9566-117FB39331CB}" type="presParOf" srcId="{93FA0B1B-DB2A-4B15-BB80-09604E09DE89}" destId="{A542908F-B6B6-4597-9128-C1D3DEBB322F}" srcOrd="0" destOrd="0" presId="urn:microsoft.com/office/officeart/2008/layout/RadialCluster"/>
    <dgm:cxn modelId="{5DDF751B-4147-4B98-820B-DD2B23F9882E}" type="presParOf" srcId="{93FA0B1B-DB2A-4B15-BB80-09604E09DE89}" destId="{4CD7F686-EB8E-4708-8A63-75BD41FDE427}" srcOrd="1" destOrd="0" presId="urn:microsoft.com/office/officeart/2008/layout/RadialCluster"/>
    <dgm:cxn modelId="{CB243923-9F17-4C4C-BF26-3E6985A91BC2}" type="presParOf" srcId="{93FA0B1B-DB2A-4B15-BB80-09604E09DE89}" destId="{0AC94BD4-057F-4FDE-8ADC-5495095B152C}" srcOrd="2" destOrd="0" presId="urn:microsoft.com/office/officeart/2008/layout/RadialCluster"/>
    <dgm:cxn modelId="{15C598B8-B6CB-4F49-BC97-01D74901916D}" type="presParOf" srcId="{93FA0B1B-DB2A-4B15-BB80-09604E09DE89}" destId="{1BF01380-D08B-449C-9F10-EA37F01857FA}" srcOrd="3" destOrd="0" presId="urn:microsoft.com/office/officeart/2008/layout/RadialCluster"/>
    <dgm:cxn modelId="{EB066F2F-14CF-464F-AE81-AA2F9C0FCFA4}" type="presParOf" srcId="{93FA0B1B-DB2A-4B15-BB80-09604E09DE89}" destId="{AEA47D09-A36D-429C-ABF0-BE581EE1DA50}" srcOrd="4" destOrd="0" presId="urn:microsoft.com/office/officeart/2008/layout/RadialCluster"/>
    <dgm:cxn modelId="{577209A8-955A-4DA9-9C4A-306B29549D50}" type="presParOf" srcId="{93FA0B1B-DB2A-4B15-BB80-09604E09DE89}" destId="{F07B4B1C-7352-48F9-A2F1-75A9FB523209}" srcOrd="5" destOrd="0" presId="urn:microsoft.com/office/officeart/2008/layout/RadialCluster"/>
    <dgm:cxn modelId="{543EEE88-EADB-4865-8CF1-557333893507}" type="presParOf" srcId="{93FA0B1B-DB2A-4B15-BB80-09604E09DE89}" destId="{B5CC7749-12AB-4E55-B764-90F543634B9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2908F-B6B6-4597-9128-C1D3DEBB322F}">
      <dsp:nvSpPr>
        <dsp:cNvPr id="0" name=""/>
        <dsp:cNvSpPr/>
      </dsp:nvSpPr>
      <dsp:spPr>
        <a:xfrm>
          <a:off x="3220876" y="1584198"/>
          <a:ext cx="1603664" cy="142575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 err="1" smtClean="0"/>
            <a:t>PEDCTIs</a:t>
          </a:r>
          <a:endParaRPr lang="es-CO" sz="2800" kern="1200" dirty="0"/>
        </a:p>
      </dsp:txBody>
      <dsp:txXfrm>
        <a:off x="3290476" y="1653798"/>
        <a:ext cx="1464464" cy="1286558"/>
      </dsp:txXfrm>
    </dsp:sp>
    <dsp:sp modelId="{4CD7F686-EB8E-4708-8A63-75BD41FDE427}">
      <dsp:nvSpPr>
        <dsp:cNvPr id="0" name=""/>
        <dsp:cNvSpPr/>
      </dsp:nvSpPr>
      <dsp:spPr>
        <a:xfrm rot="16200000">
          <a:off x="3846306" y="1407795"/>
          <a:ext cx="3528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2804" y="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C94BD4-057F-4FDE-8ADC-5495095B152C}">
      <dsp:nvSpPr>
        <dsp:cNvPr id="0" name=""/>
        <dsp:cNvSpPr/>
      </dsp:nvSpPr>
      <dsp:spPr>
        <a:xfrm>
          <a:off x="2001726" y="52824"/>
          <a:ext cx="4041964" cy="117856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u="none" kern="1200" dirty="0" smtClean="0">
              <a:latin typeface="Arial Narrow" panose="020B0606020202030204" pitchFamily="34" charset="0"/>
              <a:cs typeface="Arial" panose="020B0604020202020204" pitchFamily="34" charset="0"/>
            </a:rPr>
            <a:t>Herramienta orientadora que define los lineamientos, metas y estrategias para generar y fortalecer las capacidades en </a:t>
          </a:r>
          <a:r>
            <a:rPr lang="es-CO" sz="2000" u="none" kern="1200" dirty="0" err="1" smtClean="0">
              <a:latin typeface="Arial Narrow" panose="020B0606020202030204" pitchFamily="34" charset="0"/>
              <a:cs typeface="Arial" panose="020B0604020202020204" pitchFamily="34" charset="0"/>
            </a:rPr>
            <a:t>CTeI</a:t>
          </a:r>
          <a:endParaRPr lang="es-CO" sz="2000" u="none" kern="1200" dirty="0"/>
        </a:p>
      </dsp:txBody>
      <dsp:txXfrm>
        <a:off x="2059259" y="110357"/>
        <a:ext cx="3926898" cy="1063502"/>
      </dsp:txXfrm>
    </dsp:sp>
    <dsp:sp modelId="{1BF01380-D08B-449C-9F10-EA37F01857FA}">
      <dsp:nvSpPr>
        <dsp:cNvPr id="0" name=""/>
        <dsp:cNvSpPr/>
      </dsp:nvSpPr>
      <dsp:spPr>
        <a:xfrm rot="2381187">
          <a:off x="4752952" y="3160824"/>
          <a:ext cx="62129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21290" y="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A47D09-A36D-429C-ABF0-BE581EE1DA50}">
      <dsp:nvSpPr>
        <dsp:cNvPr id="0" name=""/>
        <dsp:cNvSpPr/>
      </dsp:nvSpPr>
      <dsp:spPr>
        <a:xfrm>
          <a:off x="4219495" y="3359198"/>
          <a:ext cx="3845401" cy="139332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latin typeface="Arial Narrow" panose="020B0606020202030204" pitchFamily="34" charset="0"/>
              <a:cs typeface="Arial" panose="020B0604020202020204" pitchFamily="34" charset="0"/>
            </a:rPr>
            <a:t>Los PEDCTI se han formulado por: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latin typeface="Arial Narrow" panose="020B0606020202030204" pitchFamily="34" charset="0"/>
              <a:cs typeface="Arial" panose="020B0604020202020204" pitchFamily="34" charset="0"/>
            </a:rPr>
            <a:t>*Convenios independientes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latin typeface="Arial Narrow" panose="020B0606020202030204" pitchFamily="34" charset="0"/>
              <a:cs typeface="Arial" panose="020B0604020202020204" pitchFamily="34" charset="0"/>
            </a:rPr>
            <a:t>* Financiados por COLCIENCIAS</a:t>
          </a:r>
          <a:endParaRPr lang="es-CO" sz="2000" kern="1200" dirty="0"/>
        </a:p>
      </dsp:txBody>
      <dsp:txXfrm>
        <a:off x="4287512" y="3427215"/>
        <a:ext cx="3709367" cy="1257295"/>
      </dsp:txXfrm>
    </dsp:sp>
    <dsp:sp modelId="{F07B4B1C-7352-48F9-A2F1-75A9FB523209}">
      <dsp:nvSpPr>
        <dsp:cNvPr id="0" name=""/>
        <dsp:cNvSpPr/>
      </dsp:nvSpPr>
      <dsp:spPr>
        <a:xfrm rot="8434019">
          <a:off x="2868300" y="3082838"/>
          <a:ext cx="39785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7858" y="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CC7749-12AB-4E55-B764-90F543634B95}">
      <dsp:nvSpPr>
        <dsp:cNvPr id="0" name=""/>
        <dsp:cNvSpPr/>
      </dsp:nvSpPr>
      <dsp:spPr>
        <a:xfrm>
          <a:off x="504069" y="3209193"/>
          <a:ext cx="2942347" cy="15433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latin typeface="Arial Narrow" panose="020B0606020202030204" pitchFamily="34" charset="0"/>
            </a:rPr>
            <a:t>Resultado de un proceso amplio de participación, reflexión y concertación de los actores del Sistema Nacional de </a:t>
          </a:r>
          <a:r>
            <a:rPr lang="es-CO" sz="2000" kern="1200" dirty="0" err="1" smtClean="0">
              <a:latin typeface="Arial Narrow" panose="020B0606020202030204" pitchFamily="34" charset="0"/>
            </a:rPr>
            <a:t>CTeI</a:t>
          </a:r>
          <a:endParaRPr lang="es-CO" sz="2000" kern="1200" dirty="0"/>
        </a:p>
      </dsp:txBody>
      <dsp:txXfrm>
        <a:off x="579408" y="3284532"/>
        <a:ext cx="2791669" cy="13926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25D81A-23D8-8940-ADC7-16C13A62AA0D}" type="datetimeFigureOut">
              <a:rPr lang="es-ES_tradnl" smtClean="0"/>
              <a:t>03/03/2014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284CD-9EA8-864C-8FD1-4A5C3C879CF4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47478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ED64-EF01-4596-A7DD-B11716350C13}" type="datetimeFigureOut">
              <a:rPr lang="es-CO" smtClean="0"/>
              <a:pPr/>
              <a:t>03/03/2014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26F40-CCB1-4D97-91D7-3B72EE42125E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9871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0D424-B274-4712-9E58-8C9016FB662E}" type="slidenum">
              <a:rPr lang="es-CO" smtClean="0"/>
              <a:pPr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6984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ortada-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" y="-24"/>
            <a:ext cx="9143245" cy="6857435"/>
          </a:xfrm>
          <a:prstGeom prst="rect">
            <a:avLst/>
          </a:prstGeom>
        </p:spPr>
      </p:pic>
      <p:pic>
        <p:nvPicPr>
          <p:cNvPr id="3" name="2 Imagen" descr="portada-0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" y="-24"/>
            <a:ext cx="9143245" cy="685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60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03/03/2014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495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03/03/2014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1854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95F9B9E-84A5-4420-BFDB-58C0C1F17BC7}" type="datetimeFigureOut">
              <a:rPr lang="en-US" smtClean="0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4DC8A0C-A64F-4A1A-B1DF-06A400411895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00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4692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297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242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ortada-0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" y="-24"/>
            <a:ext cx="9143245" cy="685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60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colciencias+prosperidad-03.png"/>
          <p:cNvPicPr>
            <a:picLocks noChangeAspect="1"/>
          </p:cNvPicPr>
          <p:nvPr userDrawn="1"/>
        </p:nvPicPr>
        <p:blipFill>
          <a:blip r:embed="rId2"/>
          <a:srcRect t="8082" b="11091"/>
          <a:stretch>
            <a:fillRect/>
          </a:stretch>
        </p:blipFill>
        <p:spPr>
          <a:xfrm>
            <a:off x="214284" y="71415"/>
            <a:ext cx="3401287" cy="714380"/>
          </a:xfrm>
          <a:prstGeom prst="rect">
            <a:avLst/>
          </a:prstGeom>
        </p:spPr>
      </p:pic>
      <p:pic>
        <p:nvPicPr>
          <p:cNvPr id="16" name="Picture 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32" y="6215082"/>
            <a:ext cx="9215502" cy="64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5786446" y="717150"/>
            <a:ext cx="2928958" cy="56871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buNone/>
              <a:defRPr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MX" sz="2000" dirty="0" smtClean="0"/>
              <a:t>Subtítulo</a:t>
            </a:r>
            <a:endParaRPr lang="es-CO" sz="2000" dirty="0"/>
          </a:p>
        </p:txBody>
      </p:sp>
      <p:sp>
        <p:nvSpPr>
          <p:cNvPr id="18" name="1 Título"/>
          <p:cNvSpPr>
            <a:spLocks noGrp="1"/>
          </p:cNvSpPr>
          <p:nvPr>
            <p:ph type="ctrTitle" hasCustomPrompt="1"/>
          </p:nvPr>
        </p:nvSpPr>
        <p:spPr>
          <a:xfrm>
            <a:off x="5786446" y="214291"/>
            <a:ext cx="2928958" cy="42862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r">
              <a:defRPr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MX" sz="3200" dirty="0" smtClean="0"/>
              <a:t>Título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5321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colciencias+prosperidad-03.png"/>
          <p:cNvPicPr>
            <a:picLocks noChangeAspect="1"/>
          </p:cNvPicPr>
          <p:nvPr/>
        </p:nvPicPr>
        <p:blipFill>
          <a:blip r:embed="rId2"/>
          <a:srcRect t="8082" b="11091"/>
          <a:stretch>
            <a:fillRect/>
          </a:stretch>
        </p:blipFill>
        <p:spPr>
          <a:xfrm>
            <a:off x="214284" y="71415"/>
            <a:ext cx="3401287" cy="714380"/>
          </a:xfrm>
          <a:prstGeom prst="rect">
            <a:avLst/>
          </a:prstGeom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6215082"/>
            <a:ext cx="9215502" cy="64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5786446" y="717150"/>
            <a:ext cx="2928958" cy="56871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buNone/>
              <a:defRPr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MX" sz="2000" dirty="0" smtClean="0"/>
              <a:t>Subtítulo</a:t>
            </a:r>
            <a:endParaRPr lang="es-CO" sz="2000" dirty="0"/>
          </a:p>
        </p:txBody>
      </p:sp>
      <p:sp>
        <p:nvSpPr>
          <p:cNvPr id="18" name="1 Título"/>
          <p:cNvSpPr>
            <a:spLocks noGrp="1"/>
          </p:cNvSpPr>
          <p:nvPr>
            <p:ph type="ctrTitle" hasCustomPrompt="1"/>
          </p:nvPr>
        </p:nvSpPr>
        <p:spPr>
          <a:xfrm>
            <a:off x="5786446" y="214291"/>
            <a:ext cx="2928958" cy="42862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r">
              <a:defRPr b="1">
                <a:solidFill>
                  <a:srgbClr val="00666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MX" sz="3200" dirty="0" smtClean="0"/>
              <a:t>Título</a:t>
            </a:r>
            <a:endParaRPr lang="es-CO" dirty="0"/>
          </a:p>
        </p:txBody>
      </p:sp>
      <p:pic>
        <p:nvPicPr>
          <p:cNvPr id="6" name="5 Imagen" descr="colciencias+prosperidad-03.png"/>
          <p:cNvPicPr>
            <a:picLocks noChangeAspect="1"/>
          </p:cNvPicPr>
          <p:nvPr userDrawn="1"/>
        </p:nvPicPr>
        <p:blipFill>
          <a:blip r:embed="rId2"/>
          <a:srcRect t="8082" b="11091"/>
          <a:stretch>
            <a:fillRect/>
          </a:stretch>
        </p:blipFill>
        <p:spPr>
          <a:xfrm>
            <a:off x="214284" y="71415"/>
            <a:ext cx="3401287" cy="71438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32" y="6215082"/>
            <a:ext cx="9215502" cy="64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5321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49676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03/03/2014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988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03/03/2014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691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03/03/2014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1342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03/03/2014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580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03/03/2014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977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783B70E-9E89-4AC8-B3A4-81BB3A3C30A2}" type="datetimeFigureOut">
              <a:rPr lang="es-CO" smtClean="0"/>
              <a:pPr/>
              <a:t>03/03/2014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A80E64A6-B28A-4FFD-BC10-FD181A0BFD3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519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87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  <p:sldLayoutId id="2147483666" r:id="rId16"/>
    <p:sldLayoutId id="2147483667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827584" y="2348880"/>
            <a:ext cx="7043737" cy="175260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  <a:defRPr/>
            </a:pPr>
            <a:r>
              <a:rPr lang="es-CO" sz="4000" b="1" dirty="0" smtClean="0">
                <a:solidFill>
                  <a:schemeClr val="bg1"/>
                </a:solidFill>
              </a:rPr>
              <a:t>CAPACITACIÓN ENLACES DEPARTAMENTALES</a:t>
            </a:r>
          </a:p>
          <a:p>
            <a:pPr marL="0" indent="0" algn="ctr">
              <a:buNone/>
              <a:defRPr/>
            </a:pPr>
            <a:endParaRPr lang="es-CO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DEPARTAMENTO ADMINISTRATIVO DE </a:t>
            </a:r>
          </a:p>
          <a:p>
            <a:pPr marL="0" indent="0" algn="ctr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CIENCIA, TECNOLOGÍA E INNOVACIÓN COLCIENCIAS</a:t>
            </a:r>
          </a:p>
          <a:p>
            <a:pPr marL="0" indent="0" algn="ctr">
              <a:buNone/>
              <a:defRPr/>
            </a:pPr>
            <a:r>
              <a:rPr lang="en-US" sz="1800" dirty="0" err="1" smtClean="0">
                <a:solidFill>
                  <a:schemeClr val="bg1"/>
                </a:solidFill>
              </a:rPr>
              <a:t>Febrero</a:t>
            </a:r>
            <a:r>
              <a:rPr lang="en-US" sz="1800" dirty="0" smtClean="0">
                <a:solidFill>
                  <a:schemeClr val="bg1"/>
                </a:solidFill>
              </a:rPr>
              <a:t> 2014</a:t>
            </a:r>
            <a:endParaRPr lang="es-CO" sz="1800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089650" y="6488113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683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228184" y="260648"/>
            <a:ext cx="2273736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SUCRE</a:t>
            </a: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949051"/>
              </p:ext>
            </p:extLst>
          </p:nvPr>
        </p:nvGraphicFramePr>
        <p:xfrm>
          <a:off x="251520" y="1416144"/>
          <a:ext cx="5144966" cy="4297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144966"/>
              </a:tblGrid>
              <a:tr h="370471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 *</a:t>
                      </a:r>
                      <a:endParaRPr lang="es-CO" sz="1800" b="1" dirty="0">
                        <a:latin typeface="Arial Narrow" pitchFamily="34" charset="0"/>
                        <a:cs typeface="Arial Narrow"/>
                      </a:endParaRPr>
                    </a:p>
                  </a:txBody>
                  <a:tcPr anchor="ctr"/>
                </a:tc>
              </a:tr>
              <a:tr h="419868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s-C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Formación de talento humano para la investigación, el desarrollo tecnológico y la innovación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s-C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Empresas innovadoras y líderes del desarrollo tecnológico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s-C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Apropiación de la ciencia, la tecnología y la innovación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s-C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Institucionalidad de la actividad de </a:t>
                      </a:r>
                      <a:r>
                        <a:rPr lang="es-CO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CTeI</a:t>
                      </a:r>
                      <a:endParaRPr lang="es-CO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s-C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Investigación y desarrollo tecnológico para sostenibilidad ambiental y protección del patrimonio cultural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C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Innovación para la equidad, la convivencia y el bienestar social</a:t>
                      </a:r>
                      <a:endParaRPr lang="es-CO" sz="14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3314" name="Picture 2" descr="http://www.colombia-sa.com/departamentos/sucre/images/mapa_suc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746" y="189141"/>
            <a:ext cx="680470" cy="114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205" y="1484784"/>
            <a:ext cx="317327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0" y="6381328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*En proceso de aprobación </a:t>
            </a:r>
            <a:endParaRPr lang="es-C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01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400800" y="533400"/>
            <a:ext cx="2376264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ATLÁNTICO</a:t>
            </a:r>
            <a:endParaRPr lang="es-ES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967072"/>
              </p:ext>
            </p:extLst>
          </p:nvPr>
        </p:nvGraphicFramePr>
        <p:xfrm>
          <a:off x="611560" y="1916832"/>
          <a:ext cx="4608512" cy="3583118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608512"/>
              </a:tblGrid>
              <a:tr h="1022949">
                <a:tc>
                  <a:txBody>
                    <a:bodyPr/>
                    <a:lstStyle/>
                    <a:p>
                      <a:pPr algn="ctr"/>
                      <a:r>
                        <a:rPr lang="es-CO" sz="2800" dirty="0" smtClean="0"/>
                        <a:t>LÍNEAS </a:t>
                      </a:r>
                    </a:p>
                    <a:p>
                      <a:pPr algn="ctr"/>
                      <a:r>
                        <a:rPr lang="es-CO" sz="2800" dirty="0" smtClean="0"/>
                        <a:t>ESTRATEGICAS DEL PEDCTI (Elaborado</a:t>
                      </a:r>
                      <a:r>
                        <a:rPr lang="es-CO" sz="2800" baseline="0" dirty="0" smtClean="0"/>
                        <a:t> en 2013)</a:t>
                      </a:r>
                      <a:endParaRPr lang="es-CO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211518"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s-CO" sz="2800" dirty="0" smtClean="0"/>
                        <a:t>CLUSTER SELECCIONADOS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s-CO" sz="2800" dirty="0" smtClean="0"/>
                        <a:t>- Logística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2800" dirty="0" smtClean="0"/>
                        <a:t>Procesamiento</a:t>
                      </a:r>
                      <a:r>
                        <a:rPr lang="es-CO" sz="2800" baseline="0" dirty="0" smtClean="0"/>
                        <a:t> de productos de molinería y concentrados.</a:t>
                      </a:r>
                      <a:endParaRPr lang="es-CO" sz="28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9" name="AutoShape 7" descr="data:image/jpeg;base64,/9j/4AAQSkZJRgABAQAAAQABAAD/2wCEAAkGBxMTEhUUExQVFhUVGRgYFxcYFxgaGRkcGBgYGBgaGR4YHCggHBolHRgYIjEiJSorLi4uGCAzODMsNygtLisBCgoKDg0OGxAQGy8kICU3LC8sNSw0LCw0LC8sLC8sLCw0LCw0LCwsLCwsLC8sLCwsLCwsLCwsLCwsLCwsLCwsLP/AABEIAPEA0QMBIgACEQEDEQH/xAAbAAEAAQUBAAAAAAAAAAAAAAAABAECAwUGB//EAEEQAAIBAwIDBgQDBwMDAgcAAAECEQADIRIxBEFRBQYiYXGBEzKRoUKx8BQjUmLB0eEHkvFDgqJywhUkM1Njk9L/xAAZAQEBAQEBAQAAAAAAAAAAAAAAAgEFAwT/xAAsEQACAgEEAQMCBgMBAAAAAAAAAQIRAwQSITFRE0FhFHEigZGhsfAzQvEy/9oADAMBAAIRAxEAPwD3GlKUAqk1ZxF4IrO2FUFifICTXNWeKvcU7KH+EhUyqgMdJwCTgq5EwRgecVLmk0n7lKDabXsdJxHEKil3YKqiSzGAB5k1pr/ajklta2LIwrXUYPcaAfCrkHTuNpJGMZMc2rNm4X0k2bcZa5dZLZh5ZUclMRuNtX12XZVh3Px7vzMPAmmPhoSSAefxCNOozuIAEZokk9l3ne0jXBDkZEFeeDpbKyIOk5ExyqXSlAKVE7R49bK6nmCQogSZO1Y+G7YsugfWFBJXxeEyMEZqHkgpbW+S1jk47kuCfSozcfbEzcQRv4hj1oOPtSR8RJAkjUMDr6Vu6PkzbLwSaVF/b7UT8RImJ1CJ6etV/brf8a/UZkSI8yBNN8fI2y8EmlapO3rJIEtJ0cv/ALk6fyNTrPFI86HVo3ggx6xWRyRl0zZQlHtGelUpVkFaUq13AEkwBkk0BH7S49LCG5cJCggYBO5gbVItuCARkESD5GuT7yd4LF2y9lNTswAUqDp1ahEE7ww5TW97B4pbvD22TbSB6FcEfUV5RyKU9qZlmxpSlepopSlAKUpQClK5rvHeFxjbt62uW0uF9IYBAyb6wIFz5YXJIYggAyAJXbHENeFzh7IVzpi6S0BAYlJCn94ykwMQMkjEweABs3yyAvZZWUADxqyMdS7kPpgCPm33g1P7FQIN00paTNsQjapYtAxGMY5neauto4uKxDC2XJVSRqBcNkgCQpLtgkkY2g1jim7NTaVEG/xTHhyigvrZg+gA/Dtgj4mkFpaNWBuNXy+HTXRcPdV1DqQVYBlI2IIkEeUVql4kLxDajAlskGIKWRuRE6lIIB8ztjP2ImkXEHyJcZUEzpWFOnbADFoHIRWmGypSlAQO2OzRfTQSVhg0wDt5HEVrH7rKUCfFePHOFjxxsBsBG22TXRUrxnp8c3cke0NRkgqizSDu8kESTNxbhMDOmPD6YrHxPdpXdmNxvFrxAwHXTA9K39Kx6bE+Npq1OVc2c5xHdZYbQ5DSSMLGbYtkRHON/OnD92I0FnII0EqACupbZSQSJ2Jro6VP0mG7o36rLVWaCz3YVdMXG8PwuQ/6QYD66qz9m9ifBZmFwszJplgMQSQYHrW4pVLT407SJeoyNNN9mt+LxCfMiXB1Q6W/2tj/AMqqvbFvZ9Vo/wD5AVH+75T9a2Bq11BwRI6VWyS6f6kbovtfoYOK463btm4zDQokmfy864HtXthuIZiWKW9JK2i4AMCR8QqQM76ZnAGKt718dad2tcPbC6GKvc+VS20AD5oM8txuK0lrWWYSpABYEliTlhAEZPhmJ9K+DUamW7alf2ZTxRatSr7mx4fjmBDfDR/hiRCgMqjeI9enWug7o9o/Bjh7i6Q51W3mQdUeE+fQ85rihxVwORbZFKxJElhkNpIggSAQZzB5GKrfcOzM51MxydLqF5AKYx67z7V449TtSbfJn001zXHxyezg1Wa817K72XeGgXT8azjxE+NJ2htnT1yOpG3pCNORXVxZo5FcSGqLqUpXqYKUpQA1qbLNb4lre63lN1DjwsulXBiPCZQjczqHSttWq42yDxVhj+FbunadUKDykgqTiYkAwYwBXs7h7LKshXdfEdSpqRmycAeHM49akdqhdHi3BXSQQCGJhSJxz+k1B7b4tkdNBhyrCdJYAM1sAGNiTkE76SADNYbqG9pBuHQPiEMQBOgFJZSII8ZmSB4dgDgDYpaFuyyuZEOzQf4yzHJ9Tn8q1PBcM5c3Gu3LJKAOdNlSwkm1r1KwLqrEMwgSQBtWW21tMuLdxtKG0csWyQEQvJOdOf5s7TWz4ThCCzOELOdRAGB4QoEnJ23x6CgNc7AZHHkEb6jw5XqAQEHQ7EHesvC94LQGi9dt27qmHUtpno6hsm2wyG2zEyDUg3jdJFoqFWVNzBg81TzHM7DbOYlcJwaW1CooUAAYHQRnrQEVO27BIAuBtRChlBKajsusDRqPSZrY1rO1hreza5M+tp/htQ0f79H39Ds6AUpSgFKUoBSlartrt+1wxRbgcs86QiljC7n0H9axtJWwbQmvP++3eIlLi2n0208GpTBuXWkKimRgGJjO0A4qB2p2/wARdLDU4tyYmbciYEqgLHfmy+laqyTIYnUy4XkqbGEUYUeeSYyTXwZ9VGqQrnkttNsFR1VcCEIY7nmZC/ck8udiKDn4dyNshiN+cucCfzqVaAycfb7zy/tVt15GPOW25efv0rmp2y3JmO3IwpAC7ADw7nAjl9apeYhGaQIBO0CVyBPmRFVVseEf9zSB7D5m+w86xvwiM3j8RMZJI25AAwBv59ZqW1fIg3BptkpLKOHVChBBwPEsN8ykAyDOZHXyrrewO3nti3avsCqqFLBWxAGlnaIgjckLEVw1ixaKr8RNULpzJOqApUSYyVK/151M4ezbDsQgAhD+71sAQzkk6QADhTt0r7sCVJxdV38n1798Wpc/fv8AU9eVpEirq53uLd1cIoz4WZRIIxMiJ5CY9q6KupCW6KZ8IpSlUBWl7VNwcTw+iCGFxCDJKY1l9IiVlVUkkRqESWqZ2lxDroW3p1XH0gvJVfCzEkAgsYUgCRk71B4bgwbrHiDqvMYRlDIAi5AtEMSs5LDVJM8gKAz3eGYAgkF7txGkYC6Ap9SB8OfVuW9Ye1FH7tbZLFgbehdJBSJOrmBC6ZkQWG+1U4jhkNwBQxKGLtzUB4SJKOxOo/hMdABisnCpF1HVQi3AwChQJgAqxgSGIGx5KOdAXW+ymKqLlwmCrFQBpBWCCuoEqdQmZzJqR/8ADwT+8d7g/hbTp9wigH3msl3iSCVW2zERmVCiepJmPQGrQl45L218gjGPLUXE+sCgKcAwCOxwNdzfAAVio9BCiqjjwflV3H8SrKn0JwR5ioHEobcLcZ2teK45FotJ1a9J0AlVBk5GRiTmtyjggEbHO0fY0BpuPvXFa3fa2FS2WD+OXW248RIA0wCqEwTgHpW7FanvJaZrQ0sAAy60J0i6sx8LVPh1Ej12OCan8HxK3ER0+V1DLywRIxyPlQGelKUApSlAUNec97+N+LxegMpW2kLGc3G8UnqPhxHn549A4viktozudKrkk8q8p4i6ly7ce3Pw2bwGCJGpmJE5jxn6V8WtnUK8mxMotD7/ANP81FYeLHP+p/sZqah5+h+wqIRDQuWOJ3ACnxORziVxzLdJjldirKXDjSIBiWMA6QdoBxqJwJ2AJ5CY9zhw2MkjOTqzBj55Ameg5VMRYwJzkkmSZ3Zo3JwP+KEee538zgf0FZ10a5eyIxtRDarhOBE5bpiI2yfc0VWM7ewJGMjJI5+QqiX3kEoAsASSwI1QTKskg6dOD55zUhRAAj9c6xqh0RrKwzE6miSI04JHikSADuZOMnIzWNOISSCyjA3dcxJOxM8vrUy48dZ8t/XyFQLw5NpAWCECnU6+DWVYEQAGYbf9MyCDi4LcytzfZ6V3G4hTw+gEalZ5HPLagY9966WvHkvMr6lJVwZDDBGTkeUg+Vd93Y7xniD8N00uFLSD4WAIBxuDkYrpaTVKSWOXD/k8jo6UpX3mmn4/hCt9eIW2LsDSVgfEQDVDWicSdRDLIkQQZENde421dQlTqZCPCCyujNKAMMMpyRHrW2qDx/Zq3SGl1YCNSNBiQ0HkcqDnz6mQIKWWVm+IrsvzPpAKMwiG0yXOAsgDdTgzWzKpeTqPcEEY8irDI5EZFRG7Pur4rd9mfmLsFGHIQmnQR/Eo55DQIiNxdy3dhrYtm5tDM1q40HGoJKXIUbrDA4kjAE8I9tjAa6GA3IkMMCTiFI6DEHeatudoEgoAVvbBY1RONY5FBO5jaMHFZLPaSEeIOh6OjKfaRkVj4hjdI+EYKn/6uCoxkRu8gjG3nIoDIOyrJEMgc/xP4m9dRzPpWo7LtnUtq6bocgnUOILKSumQArSuGBAjbz32XFXrgVkYSW8KXFEKC/hUMNRYHUdxI9Kt7D4eyBKWFtOn7txoUFTCsRK4IMqZB+9AWt3esHUSGZm1eJmZiCyhNQkwGCqACBIA8zWTu/auLZAujS5ZiRIOSSWIgnBYsR5EbbVs6UAqk0muS75d4ntMLFpfGyhi+vToEkYhWJYxtjE5qJzUI7mDqeIvqilmMKokk8q43tvvsQ+jhlUhRL3HVoBP4VWQSQIJmIkb8uW4nibl3N67cfqupgvWIET9gY2FYzbhQIjcREZxj71zsuvb4gUqJHHcfevmb9wvBB+GBptyNjpk6oIkSTkelWIJzJ5etYUOfOAP11nyq+2CcrAAMSQTJ2IwRAEwTJyDjGfhlKU3bMVsysSAxBgnA6lipgCAfF7GsSWnUnODA0lRIA1RJB31EmOgWecSLNt5kqV06hEzJbRsYGAAwkgTO1ZGwemPy3rbrgp8KiwWsefPJ/OD5cqw3zH8xwANhLEAD75MVIa4BuY39xyI9orHeyV5gNjOCYLHPQBfqwqV2YvBjAiBvvONy0En1JJ9jVdI2iBz399uVZXf0nlg485jO3TpWDSec55ZiPOImec1g6MV0wJ2JzGc5wIHlirfiEgiDEGRifcTtHOrrsTMnUR8wIEfmI8qi3uHlWBdmEEHUEYEEQQZWDjcGaKvcy7ZPTigLRRwPCupSI1atQJEE7GWJ2wDvXofdbsQWLeo5uuBrPTmFHkPua4Ts/Q727biZuINXMqXypAEbsxnzr1iuppIqX43zXRC7YpSldAoUpSgFYOM4VbilWmMGQSCCCCCCNiCAaz0oDWcDfdLnwbrFjE27mgjWIyGI8PxBBJiJBkCtlUfjODFyJLKVOpWUwQdvQggkQQRmozdkKxm49y5Hy6mjTMZHwwsNjDbjMESaAm37QcaWEgx1GxkHHQgH2rXdl2dPEX4LFNNoZM+MByfM+A2smTgCcCsF/hDZuW/gu4e4wDIzG4rKp1O7a5YEKSJBEkoDIAiT2W/hvXf47lxvZItCI5EWwfegNma0HGd7+Ftll1szCfCiMxMGDECInE7edaC33+dkMWQxIwyMdIkY+YQfY/SuYtBhJ5sZPOOQE+UD3Y18ObWqKWzk1Lyb/iO+HFknT8G2DEL8NnZZE/NrAJz/DE9a0dx2Zy7MXdz4nbcwDAAEBVAkADqd5q1m0gneATHoCT7f3qy5w4IEgMRiWWST7jA8hgVzpZpz/8ATNfRbeViVEHTMkhyvsfDtgcxuaj3bJA2IGw/+Ycyd9IgTPPAJ323qbatLqEeGd9LMvMfwkD/AJoLYEnnBSSzMRM4BbkcbRUpqhSLFtl11NIYySskAAmQsKdwInfM8qqOESJIkHUNiAASWCwpAjlMbDnUm0m/3+pgf3rMw8MH8WPSZM+oisUg22Yv2dCTqTfnLRt6xUguOvOPpy+1UByfaqXIwTH6ED2/uKxmWUL+GJA3gEgczA/KitJY5JkqAcQBGPfDHrI6CsbWlBLa7igkToY5gAYUDeB96wcOpHhLkzbJJ/mGlcSSYAaN9gOlVRS6JFy2IJ3Mf8QNgKx6RyH66+Zq57hEQZ2P8w2blggwf81hUgzB1AHSQDgEATqjnnb0xUcmUUaNl/v12E/4H2qxlB3nPP1qp3wft/n+1YXQkmGb0DQBt1B6VHbDfgk27pXx/EQRpcW9JJDWrxGcfw7MDEkrHOvYUYESMg5B614ktk6vmuZVifF4sAEQVEDAYZGZFev9goBw1kAyBbTMzPhHOuzo52qSI9zYUqlK+40rSlKAUpSgFKUoDV9pdmuzm7ZuFLulVAOkowVi2lpUsAZIOkjlvAqVwXDi1aS3Mi2irP8A6VAn7VKrUd5+ICcO41aTc/dqejPgT0HU8hWNg8xvkOWYW2KapHyCAzNogFxy6xtWJbYmQh1ZySAMxvktODgAjxH23KcOUtFTbEsHLDxT4ZiSqsBCgRmtZFcPUQ2VJ+4U02+CwWycNpAO8FmkdMqIB254JqXft8xEgztucjP1+9R5jOBHPGMZ38quscQP4k36r/evCLKbsqlwfECwykhiAwiSBqxnxeFWMCTgk7GM90SMESM71J4cDcEg9QRsZiORkTWO8x1EYJHsBt+sTtV0u0bVllsQOnWruc9J+uP8/WsDMwOw2Gxjr1FW3LkkQIM7kRyPTcc/blUktGY3lkgso9WA6g/kao98fhKmZiDPliN8g/SsAUSTAJGZ26zgR5c5yaJ4TpGwAgyTMYgk5JPzSevlR0bSL9ZBnaRkRymOWckGY8qtsvkseZIHKAGgk+pExyAWrtQ2xnOcczEcunXeo6s3iATmTOvTlvEPCVn8UbfhNFyPko3Dx8ty4F89GP8AxOKyMDBOtjOcweQHIeW9XJc2kQeYz9JgA1haRiZ9fz3rG2TZa5O2PzjHTpNWKX6r5QjDmJnUYiJ86y1ZcBOzaf8AtB/P2qExZXg7bm6oZlCtKsEVtUEqMMWgZImQ2Old73AtuLTtpK2XKtaBbUdiH9ASJ2G9cFasXC6FYuFChjSqkfEuLbDqSrfKCxMDZW8q9F7ggjhFBbVpe6uwGmLjCPDg7SD0IrqaKD4Zj5Z0lKpSukaVpSlaBSlKAUpSgFc1310lLKuQFa7mZz+7eBI2yRk4wa6WuZ7/ACTw6npcXPSQw/qK88rqDYRyt28vxIwiquWOS3hATRkyNiOsGtUs+X0/zVQfXbA6DkB5Z+9U/W9cPNmeQlRKFvKfblzn9c6tshSRKAAFcjGQwbcRIlYjYyZBGKyshG/Ocent51WwuPLJO20yd8VEXRSTLmvBIWAQcmNlA5nGBL7dD6VdcIMbYnGCeh396xcLYhSzDxMZYZ5458sAgcpNWHp5kDz6f81r4NZIDDrtv1+/KrFcSNt49ZMc/QVjgSPpv+vP71Qn8988iNoz71PuQZEub+gjc5hqsPn/AG9x5irdQk8sDE55+/2q77D9dRWOzbCsd+efrkVQk6hn8JH+0iPs7U298n1x/T8hVFEknp4RnfYmPeBP8lYi15LmfBE7+0VhS2QRLu3qRBMZERMZJAnlWQztA9j/AI3qhOP7/rFLaVEA0mrfiDqOu4obgHMfX3qdrFlL9sMBIDAEYOxyCP8Ayj712/cDj0/eWAG3a4hO5HhBDGfmGM85muKJ5e/sDP8Aiu47g9msNV9gQGAVJxImS3oTEelfZoZT3pLo2jsaVSldwFaUpQClKUApSlAKx3rQZSrAMpwQcg1kpQHn3e3u78EG7ZA+HGQSfA2wPXQcDG3ptzVjWCCQkc8tjefw+1em97OICcLdxJcaB6v4Z2O0z7V5eTBIPs0ETk4MYBHtIPrXI1mOMJXH3Lq1Y4h3I/B0/EBqDaWgjUCCI8xORmsvEEpZcsBIUxp9IX5o2JFVN53VbYBeD4JGnTGSA2JBAGIb5RtWLib/AM1pkdWzhQXEwpBUr8wyPOvDb/sujFdck3jLQGFEBYAAnkI98znzqCzzkDVneYU4Iwck78gRvWTiX1KqgHO8iDpTDEjoxAX3I5Gs9+znWuooTgn8JiCG8989DUOLdsS4IwQnc+ygR76wZ+1YQjwNLDYTq0iMmYi2fPFShVirn6/Y4+5J9qhPgm7ZitK8mTyEQY6/xA9MyBuKvLEfzDyEN7iYPtHoaz27U+4+nzfflVblrTDcun1gTvR8m2Qm4tQ0FXEHfTAjn8xG4n7Vl4K/KKdDQyhi3h05Go5DfzdOfvUu7b0q0EjkIPMwBzjesV9ucGcCQcx0PVcbem1aqoriiy5vy+g3qzSKoX8h9f7iB9aTPUSYMbjEn0NebsirKkVZcURuF88YzynnvVp4fPzPOMzEmACYMxMTEmlplAAH1jPvRX7GPaLKHWpd/CSNZ0AeEeLAnxbEbfir2mzdVlDKQVIkEbEeVeMk5G2//tauz/084w6rlknwgB1HTJDx03U19+hz1PY12adtSlK635grSlKoClKUApSlAKUqhoDk+/vF4t2YJ1S7R0SAvpLGf+2uCHEqZ8QPMwcxjcDoY3rs+/dpdauGlmGkpzAUkhxH/qj3FcwqTvPpsd/TGa4+sbeQt9Ix8PnSyQTIIIyCQfpggj3pxALFQx1k5GqOexncQfoCYipz2zhQJPlnSIG/rnpWFVAJJMkTOdo3ge1fPylRNEGygUYHNpHM+I59fU1N4bjWUEADeczIn0ORj86xumBMjdpHMnJx0E71ibB59M+f+YqVKUXaZslfZt7a27g1aBnfEGecxv61B4zh9LEhSFgZyRt19TtWfsy4MrzOR7DPvUy6pKsBEkEZ2zX37Fmx2+zy6NNZfOFMwOXmZ38+lSWbwzkexxz+3+KhgmTGwA2icycH+o61IjbBPiGYnaWG+T8tc89YqzIyzkzjYDdfT+bqfb1wXSMxgHY5nrAzA26Gstx8bGDgkQY67kEH1G9a8AyCbjHIJGNJPQalkDYZzWVSsNl5nqD/AFrHzBGwHPz258s/WsrGN+W9WCRJI3yfIwPtiPaoTJ65KE9f+ff+lC366f2q6hPIDPLy8z5fnSzEivD2TcfSI55bZQBqZmxtgDlnFdZ/p9YJu3bkHTpAUlSoOpifDyiFGxxitB2JwBvXFtAMVZk+JExpGrUXII31ERzk16yFrqaPAmlMztilKrXSKFKUrQKUpQClKUArU9u9sjhwo06neYWYEDckwYGQPcVtqicfwNu8um4oYbjqD1BGQamV1x2aqvk85ulnZ3jLsxxzLOYEkSQAYnyrDalhOhyp2gqJERIk7+sYqTxUIHAJKqzKrHBIVtM8s/n71HHFnyJiNySfPG/LauJNPc93ZTdEhiIBYETyMGDtJgkbDeot250HoMYxviqPdnOD0yP7eZqHeZicFY5yGJ3M5kA/hG3KvNsx0VtXDGkzg4B6chnoCBWW3YLlgNwCeQ6AAY32+lU7M4fVGrYFmMACRywGMAz6xyFboCBAEDoBAr3w6ffy+iJS5NZwlltYwRBE8o5kZ8vzraA0msPF8T8NZiWPyjqevoK+uEI4Yvkns09vcnMGfeGI/KpZBCyckGfOIgj1gn3qIluBnON+uYkY2k+VZDxJ6fTM1y5dnquC/wCICJG52iDMbagfP6RyqPcbyP135bH/ADVBcMtvGD7kkfeJ96Mx/X6/UVDYbMTHly326RA9JIqrnr/j/HvVHBJMEjA5A768QeW30qxbbba26gwvpnHnRckt+xkZvLPn+Z8s+9dL2H3Qu3Ia9NtDkj/qN6iIUfeOQqD3I7OV+KU3CW0a3UHADL4AYWAY1MQDIBg75r1EV0NJpYTW+XI+CPwHA27K6LahV8ufmTzPmak0pXVSroClKVoFKUoBSlKAUpSgFUIqtKA5/ie6Vh7hebiyZ0qw0gkkkgEYkknHMzWU91uGj5X/AP23P/6rd1So9OPdG7mcP3i7qJatNdtM4C5KE6gRiYnIjfnzrk2WATJwJjHL2r2G9ZDKVYSGBBB5g7159293Xu2g7Wx8S2ATy1KIJyDuB1H0r4NXp2/xQX3HZA7JtABskkQvoMGfePtUx+Xze2v/ANpiofZTg64z8pn64P3+9T6vT/40eUkR+N4sW1B3Y4UGTyyW5wP8edaj4snUSWY7sc+wgQB6dKk9qPNwfywPqCT+Y/21GJr4tTlblt9kekaSKNxG51csmeXn9BVjXQB/lR9p8tquciRJGx335bc6xjh130hYIIgAGVYMJjlKiRzFfNw+yi5D1kHePsNukRVLrxtE9CwXl51dvvy94/xVExMbT/QT96lh0YA75hBsCPEY3YfNp0zPKZzNShaxqJhQYmCZMEwAOcCSSQBj0qxh1/XuM1YV2ydwOW0iQcVsZRTuiWrOm/0/B/aDj/puT5anUx969Frif9POGk3bvLCD1+ZvsVrtq7eiVYkBSlK+sClKUApSlAKUpQClKUApSlAKUpQCrLqSCDzBH1q+lAeQAHh303EIdREEEcokQPEI25VmHHXjLi34Bv4HKgDeWUGPWa9Zqhr5I6WuFJ/sGkeMPxq3CXkZnrgwBHsp+/kapb4hWnSdXoD6eg+tb7vV2EOGua7agWXJgAYRiZK+UsSV5eIrjw1qNc4nbl09uVcvUY3CbUv+lcexh0+knJ+qmJ6Rj286vB/XMetVO/1/pVGXnOev9D5V87Mu+yjDzz+sHyqinfrJ+5MUL9THuPqJrC1tiQQ7QP5VA32BI1Eb889aGozVsewexn4q4VUhUSC7HOTIAUc9j7itR8JoA+I5OBPhG058IG33gda9B/064N0sO7AjW50SQSUQlVbCrg7gRz3NfRpMKnkp9GPg3vY3ZScPb0JJzJJiWJ5mBHIfSp9KV3oxSVIwUpStApSlAUmmqoXbXaA4exdvNtbQt6kDA9SYHvXkndDtH4HF8Pea8r/tWtbyhgShZ/DqE+GTpInzrwyZlCSXk98WB5IuS9j2iapqryDvJ3UsWON4Ph0a7ovkB5eTlwuDGMGp/evsxOF4jsuzaLaRcY+Iyc3bRM/Wp9eSu118l/TxdVLu314v5+D1GahnjH+MLYtMV06muyAoMkBRzLc+gq3tvtAcPYu3m2tqW9T+Ee5ge9eTdzu0fgcXw91ryv8AtYdbqhgSjM506hOCTpOepqsubZJInFgc4uXg9mmq6q8f7Z46/Y7W4q/aBYWdDXFne2Uthse/tvUzufwdvj7vaCsX+HduLcGkw0fEd19OVQtTctqXPJb0u2O9vil+56pqpNeQ92O61m9xvF2Xa5osHwQ0HDkZxnathwXEtb7V7Sdcm3YuMo3yotEVqzuk2vejJaZJtJ9K+v75PTppNeS93u7lriuEbjL/ABL272szfLwE0sBmY39RuKnd52biON4Pgnvs1hraszqQPik6xJK4M6B9TRZ3ttrvr8x9Ot21S6u+PH8npk0rzXsWx+w9rjhLDsbFxJKMZCnQzD0Mr/5V6VXrjnvT+Dxy49jVO0+Sy9ZV1KsAynBBAII6EHBrnuK7lcO3ym4nkCGUeQFwNA8hFdLSqlGMu0eZ5b272Dc4UgkhrZwrgQJxCsM6GMYIwa1qidvT0PQ9K9f4rh1uIyOoZWEEHYivM+8ndj9nuBwupCyFbkCZVg3w7hIO+nTr3IJG+/N1WjS/FA01QzHTfyPSJ3GZnyFXRVqWEmQoBzmBIxpPvGKXbKn5htJ3IjrsR0rlsPwbTu52X+0cQEadCiW9MY9zp9ga9QRAAABAGAByrhv9N7AV7xAIlbc5YgfMABqJiAAMbxNd3Xb0OOMcVr3DFKUr7TBSlKAUpSgNT3i7ETjLJsu9xFJBJtlQTGwOpSImDtyrVdo9wOCu21RU+EVj95aCrcMCMkqZ6+tdVFVqJY4y5aPSOWceEzRdp92bd+/w993ua+HjTBWGIIaXleo5RWPvP3Stca1trj3UNrVp+GUHzFTJ1Kc+EbRXQ0o8cXaa7MWSaaafXRxg/wBO7Pw7lv8AaeLK3NOqbiH5CSIm31P2FSe0e4PB3UVFQ2ipB12giuYEeIlTPX1FdVSp9GHgr18nk0PCd17ScTd4nVcd7yhHV9BSNKqcBQZIUTnmat7t91LPBPday1w/FiVYqQoBJAWFBjMZJ2roKpFUscbuiXlm01f9Rpeye7Vrh+Iv8Qj3C98ywYrpGSfDCg8+ZNW8H3YtW+KvcUGcveUqysVKAHTMALP4BuTufbe0p6cfA9SXn4OKu/6bcKWMXOIW2x1GyrgW/ppmPea2nbXc/huIS2hDW/ggC21shWUDkCQcYroaVPow6op58jad9HO93u6FjhXa6GuXbrCDcusGaOYEAR+ddCKrSrjFRVIiUpSdyFKUqiRWHi+GW4jI4lWEEfrn51mpQHlfbPZrcPdKNkbhj+Jdg3qJAb2O1YeE4Jrt1LSxLHJ5ADJJ+nvBr0jt3speIt6dnGUbofPqpGCOhrU90ewmtarl1SLklFBIOlRGxG89T/WuZk0V5U10zTcdjdk2+HTSmScsx3Y9T/athVKrXSjFRVIwUpStApSlAKUpQClKUApSlAKUpQClKUApSlAKUpQClKUApSlAKUpQClKUApSlAKUpQClKUApSl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937"/>
            <a:ext cx="1512168" cy="1743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82857"/>
            <a:ext cx="2637649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101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56176" y="539969"/>
            <a:ext cx="2376264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CORDOBA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04928"/>
              </p:ext>
            </p:extLst>
          </p:nvPr>
        </p:nvGraphicFramePr>
        <p:xfrm>
          <a:off x="395536" y="1693520"/>
          <a:ext cx="5256584" cy="3967728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256584"/>
              </a:tblGrid>
              <a:tr h="513068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LÍNEAS </a:t>
                      </a:r>
                    </a:p>
                    <a:p>
                      <a:pPr algn="ctr"/>
                      <a:r>
                        <a:rPr lang="es-CO" sz="1200" dirty="0" smtClean="0"/>
                        <a:t>ESTRATEGICAS DEL PEDCTI</a:t>
                      </a:r>
                      <a:endParaRPr lang="es-CO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454660">
                <a:tc>
                  <a:txBody>
                    <a:bodyPr/>
                    <a:lstStyle/>
                    <a:p>
                      <a:pPr algn="l"/>
                      <a:r>
                        <a:rPr lang="es-CO" sz="1400" dirty="0" smtClean="0"/>
                        <a:t>-</a:t>
                      </a:r>
                      <a:r>
                        <a:rPr lang="es-CO" sz="1400" baseline="0" dirty="0" smtClean="0"/>
                        <a:t> </a:t>
                      </a:r>
                      <a:r>
                        <a:rPr lang="es-CO" sz="1400" u="sng" dirty="0" smtClean="0"/>
                        <a:t>Fortalecer el capital humano </a:t>
                      </a:r>
                      <a:r>
                        <a:rPr lang="es-CO" sz="1400" dirty="0" smtClean="0"/>
                        <a:t>especializado en la producción de nuevos saberes científicos, desarrollo de tecnologías, implementación de innovaciones productivas y gestión del conocimiento.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-</a:t>
                      </a:r>
                      <a:r>
                        <a:rPr lang="es-CO" sz="1400" baseline="0" dirty="0" smtClean="0"/>
                        <a:t> </a:t>
                      </a:r>
                      <a:r>
                        <a:rPr lang="es-CO" sz="1400" u="sng" dirty="0" smtClean="0"/>
                        <a:t>Mejorar la capacidad regional instalada en el </a:t>
                      </a:r>
                      <a:r>
                        <a:rPr lang="es-CO" sz="1400" u="sng" dirty="0" err="1" smtClean="0"/>
                        <a:t>SCTeI</a:t>
                      </a:r>
                      <a:r>
                        <a:rPr lang="es-CO" sz="1400" u="sng" dirty="0" smtClean="0"/>
                        <a:t> </a:t>
                      </a:r>
                      <a:r>
                        <a:rPr lang="es-CO" sz="1400" dirty="0" smtClean="0"/>
                        <a:t>para generar mayor valor agregado en las apuestas productivas (agroindustria, minería, energía, artesanías y turismo sostenible) fortaleciendo las capacidades de innovación tecnológicas en el departamento.                                                                                                                                                                                                          -</a:t>
                      </a:r>
                      <a:r>
                        <a:rPr lang="es-CO" sz="1400" baseline="0" dirty="0" smtClean="0"/>
                        <a:t> </a:t>
                      </a:r>
                      <a:r>
                        <a:rPr lang="es-CO" sz="1400" u="sng" dirty="0" smtClean="0"/>
                        <a:t>Implementar procesos para la articulación y gestión institucional y operativa </a:t>
                      </a:r>
                      <a:r>
                        <a:rPr lang="es-CO" sz="1400" dirty="0" smtClean="0"/>
                        <a:t>del Sistema de Ciencia, Tecnología e Innovación del departamento de Córdoba.                                   </a:t>
                      </a:r>
                    </a:p>
                    <a:p>
                      <a:pPr algn="l"/>
                      <a:r>
                        <a:rPr lang="es-CO" sz="1400" dirty="0" smtClean="0"/>
                        <a:t> -</a:t>
                      </a:r>
                      <a:r>
                        <a:rPr lang="es-CO" sz="1400" baseline="0" dirty="0" smtClean="0"/>
                        <a:t> </a:t>
                      </a:r>
                      <a:r>
                        <a:rPr lang="es-CO" sz="1400" dirty="0" smtClean="0"/>
                        <a:t>Desarrollo de procesos de </a:t>
                      </a:r>
                      <a:r>
                        <a:rPr lang="es-CO" sz="1400" u="sng" dirty="0" smtClean="0"/>
                        <a:t>Apropiación Social </a:t>
                      </a:r>
                      <a:r>
                        <a:rPr lang="es-CO" sz="1400" dirty="0" smtClean="0"/>
                        <a:t>de la Ciencia, la Tecnología y la Innovación (ASCTI).</a:t>
                      </a:r>
                      <a:endParaRPr lang="es-CO" sz="14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146" name="Picture 2" descr="http://www.colombia-sa.com/departamentos/cordoba/images/cordob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7670"/>
            <a:ext cx="1008112" cy="121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30822" t="11610" r="30822"/>
          <a:stretch>
            <a:fillRect/>
          </a:stretch>
        </p:blipFill>
        <p:spPr bwMode="auto">
          <a:xfrm>
            <a:off x="6156176" y="2132856"/>
            <a:ext cx="1872208" cy="2436431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39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228184" y="414632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MAGDALENA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070138"/>
              </p:ext>
            </p:extLst>
          </p:nvPr>
        </p:nvGraphicFramePr>
        <p:xfrm>
          <a:off x="323529" y="2060848"/>
          <a:ext cx="4536504" cy="314410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36504"/>
              </a:tblGrid>
              <a:tr h="1107815">
                <a:tc>
                  <a:txBody>
                    <a:bodyPr/>
                    <a:lstStyle/>
                    <a:p>
                      <a:pPr algn="ctr"/>
                      <a:r>
                        <a:rPr lang="es-CO" sz="2800" dirty="0" smtClean="0"/>
                        <a:t>LÍNEAS </a:t>
                      </a:r>
                    </a:p>
                    <a:p>
                      <a:pPr algn="ctr"/>
                      <a:r>
                        <a:rPr lang="es-CO" sz="2800" dirty="0" smtClean="0"/>
                        <a:t>ESTRATEGICAS DEL PEDCTI (Elaborado en 2013)</a:t>
                      </a:r>
                      <a:endParaRPr lang="es-CO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7725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800" baseline="0" dirty="0" smtClean="0"/>
                        <a:t>CADENAS PRODUCTIVAS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800" baseline="0" dirty="0" smtClean="0"/>
                        <a:t>-   Cafés Especiales </a:t>
                      </a:r>
                      <a:endParaRPr lang="es-CO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800" dirty="0" smtClean="0"/>
                        <a:t>-  Pesca y</a:t>
                      </a:r>
                      <a:r>
                        <a:rPr lang="es-CO" sz="2800" baseline="0" dirty="0" smtClean="0"/>
                        <a:t> </a:t>
                      </a:r>
                      <a:r>
                        <a:rPr lang="es-CO" sz="2800" dirty="0" smtClean="0"/>
                        <a:t>Acuicultura  </a:t>
                      </a:r>
                      <a:endParaRPr lang="es-CO" sz="2800" b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170" name="Picture 2" descr="http://www.colombia-sa.com/departamentos/magdalena/images/magdale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78426"/>
            <a:ext cx="730773" cy="158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073" y="1772816"/>
            <a:ext cx="3840427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779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084168" y="188640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SAN ANDRES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705492"/>
              </p:ext>
            </p:extLst>
          </p:nvPr>
        </p:nvGraphicFramePr>
        <p:xfrm>
          <a:off x="539552" y="1196752"/>
          <a:ext cx="4464496" cy="4462808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464496"/>
              </a:tblGrid>
              <a:tr h="805208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b="1" dirty="0">
                        <a:latin typeface="Arial Narrow"/>
                        <a:cs typeface="Arial Narrow"/>
                      </a:endParaRPr>
                    </a:p>
                  </a:txBody>
                  <a:tcPr anchor="ctr"/>
                </a:tc>
              </a:tr>
              <a:tr h="3587280">
                <a:tc>
                  <a:txBody>
                    <a:bodyPr/>
                    <a:lstStyle/>
                    <a:p>
                      <a:r>
                        <a:rPr lang="es-MX" sz="1800" kern="1200" dirty="0" smtClean="0">
                          <a:effectLst/>
                        </a:rPr>
                        <a:t>El PEDCTI se orienta en las siguientes estrategias: 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lvl="0"/>
                      <a:r>
                        <a:rPr lang="es-MX" sz="1800" kern="1200" dirty="0" smtClean="0">
                          <a:effectLst/>
                        </a:rPr>
                        <a:t>- Aprovechamiento sostenible de recursos naturales del Archipiélago.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lvl="0"/>
                      <a:r>
                        <a:rPr lang="es-MX" sz="1800" kern="1200" dirty="0" smtClean="0">
                          <a:effectLst/>
                        </a:rPr>
                        <a:t>- Economía basada en conocimiento. Educación en la investigación.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lvl="0"/>
                      <a:r>
                        <a:rPr lang="es-MX" sz="1800" kern="1200" dirty="0" smtClean="0">
                          <a:effectLst/>
                        </a:rPr>
                        <a:t>- Emprendimiento y nuevos sectores productivos.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lvl="0"/>
                      <a:r>
                        <a:rPr lang="es-MX" sz="1800" kern="1200" dirty="0" smtClean="0">
                          <a:effectLst/>
                        </a:rPr>
                        <a:t>- Fortalecimiento de la relación empresa, academia, estado.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lvl="0"/>
                      <a:r>
                        <a:rPr lang="es-MX" sz="1800" kern="1200" dirty="0" smtClean="0">
                          <a:effectLst/>
                        </a:rPr>
                        <a:t>- Sociedad, cultura, arte y mejora del bienestar de la sociedad del departamento.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r>
                        <a:rPr lang="es-MX" sz="1800" kern="1200" dirty="0" smtClean="0">
                          <a:effectLst/>
                        </a:rPr>
                        <a:t> -Infraestructuras científicas y tecnológicas.</a:t>
                      </a:r>
                      <a:endParaRPr lang="es-CO" sz="18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434" name="Picture 2" descr="http://www.colombia-sa.com/departamentos/sanandres/images/mapa_san-and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421" y="129678"/>
            <a:ext cx="461747" cy="99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672" y="1628800"/>
            <a:ext cx="265930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234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1115616" y="1772816"/>
            <a:ext cx="7128792" cy="1938992"/>
          </a:xfrm>
          <a:prstGeom prst="rect">
            <a:avLst/>
          </a:prstGeom>
          <a:noFill/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sz="6000" b="1" dirty="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REGION EJE CAFETERO</a:t>
            </a:r>
          </a:p>
        </p:txBody>
      </p:sp>
      <p:sp>
        <p:nvSpPr>
          <p:cNvPr id="2" name="AutoShape 2" descr="data:image/jpeg;base64,/9j/4AAQSkZJRgABAQAAAQABAAD/2wCEAAkGBhQSEBQQEhAVFRUWFhUXFRUYFRQWFRgUFRgWFRcXFRcZHCceGhojHBUUIC8gIycpLCwtFR4xNTAqNSYrLCkBCQoKDgwOGg8PGiwkHSQpLCkpLC0pKTIpLS8vLCkvNSk1LSwsLCwwLCksLCwsKSwsKSksLCksLCwpKiksKSwsLP/AABEIAJ8BAAMBIgACEQEDEQH/xAAbAAEAAQUBAAAAAAAAAAAAAAAABAECAwUGB//EAEAQAAIBAgMGBAIGCAUFAQAAAAECAAMRBBIhBRMiMUFRBjJhcSOxFHKBkZLRFUJSU6HB4fAzYmOywiRDgqLxB//EABoBAQACAwEAAAAAAAAAAAAAAAABAwIEBQb/xAAlEQACAgEEAgMBAQEBAAAAAAAAAQIDEQQSMUEFIRMiUWGRgSP/2gAMAwEAAhEDEQA/APU5WWubAnsCfuF5HpNUKg/D1APJ+ovIBKiYLVO9P7ni1TvT+54BnlJh+J/p/wDvIC7bU1jhxWpbwC5X4lvbNyza+W95DaXINrEj7xwyg5LEkaZr8ievtJAkgrERAEREAREQBERAEREAREQBERAESk1+O27SpNkZjm6gAm3vMJ2RrWZPCGDYXicXt/xfxmnTqFQACbeZr9vymkp+Ia4OZWe3q1z/AB0nOs8nXCe1JtfpmoHp94nLbB8Xbxt3U0bva06hTeb9VsbY7omLWC6IiWkCIiAWVvKfY/Iy3C/4afVX5CXVfKfY/Iy3Df4afVX/AGiAZIms25t5MMmY8Tm2WmCMzE/Iesh7A8WU64y1CtOqD5CeEi+hVjz9ucrdsFLY37JwzfWnn/iHwalPeVFxNNEvnyPqy3N7rY5mOblp9s7vF4gU6b1DyVWY/wDiLzzFKe8Jr1OJ2OYk89eQHoOX2TR8hfCqK3LL6MoLJ2mw9vricoCuDTcAlrcV0bi4dATzI6ToJxHgpam8ZgpFFm0J61QCDl9Mua/rO3m3ppuyqMpdmL9MrERLyBERAEREAREQBERAERKQCspLalUKMzEADmToJy+2fGarw0iB/nI/2r/MzXv1NdKzJ/8AOyUmzqXcAXJsBzJ0E818VY3f1+AkC1tNCQNAT/fKYMRtVn6u5PVibTHRpEEs3M/ZPP6vyDuWEsItjHBalAkgvbTQWkm0inaik2W7H/KC0uK1nHDRce4t/WaS0t9nvazPKRgqVTvkWkC1S40HY9/76T1bAqwpgNztOX8G7ENNjUdLEga9TOwnqdHp/grS77KJPLKxETcMRERALKvlPsfkZZhvIn1V+Ql9byn2PyM03iJmGAdkqbshEJPIkWF1B6E8vtmMpbU2DkvFNIrjK7XzEhSO44dF+z+c33h/wvhKlKliADVJysGYmwdTqQvSxFvsnLbkbsk311JJ19yZ6D4crl8JQdiCWpqSbAAnXWw0nG0Eo3XTngtl6SRJ2nhRVo1KbXIZGBtz5E6et55nsdXxBWhTK5ypY5jYADne2vWeqzBQwNOmWZKaKWN2IUAk+pm/qdJG+UXLowUsGt2PsYYanTp5ixNQsx6ZihvlHQaTczBX81P63/FpnvNqMVFYRiViUvEyBWJSVgCJSY6+IVFLOwUDqZDaSywZImgq+M6IbKAx/CPuBNzJ+E25SqcnAPY6H+MohqapvEZInazLtHaiUQC558gNSe+kj4bxFRf9ax7Np/Sc546xoY00RrnUMR0vrYHvpOdGEI1DEHvf5zl6jyUqrXFYaLFDKPUvpac86/iEjYvblGmLmopPRVIJP3TyzEYqqtRaYKktrcroFHPl1PKSmSoQRmAuOgsfvmE/KTx6SWf6NhM2x4mavUyBwTzCX4VHt1Mi0sNbibU9TMmGqUN2lOtmCBcOrUUo8QqI439Q1N2Scwu2ZagNuGxkWjg8JlcOWa9EKDlxAvXK1bshNrcW4HELWJ5azXnpfked/JO7BJo1kbysG9jeR9oksBSXRnYKPS/M/deZNqnCbx08zBnUWDst2rUrkbq2e1PeHna4m12PsJHxSvQRhRVBmJWoq73Ow4BU1sUCHmdSdZZT47FqecpMhz9HWbD2FSoUlVUA0GttT7mbMUF7CXIthaXT0ZUWhZWViAIiIAiIgFlbyn2PyM0HiugzYDhFwopM465FAJt3tzt6Tf1vKfY/IzVbbxpo4F6i8xSUDlzYKo0PPnK7UnBp/hK5OGKb3d0V51WVB7E6n7rn7J6dTphQFGgAAHTQacpwfgzAF8QKl1y0eYPmLOCAQOg56zvpz/GU7KnL9ZlN5ZqvEWKenTUo+XjAY26WJtmyME1tqRY8tL3kKn4kqXI3JNqDVDdXV94tJamUqAVGa9tO3WbB9o1Bi1w6quUrvC3VUAZXDDN5ixp5dOTNztIFM4sPXq5mKIcRkpMSc9gN0FQAWF78Qa5vNyTecrJBdjNqVd0x3XxVqrTQIGYM1SmpDAMBe2c36cBmGj4hrhAGw5ZkCLUBV0dnLVEuoAKi4RW5/ry7E7QxQqKu7ViDcfDqBWG6Llg+ew1Jp5Odxf0l1XaeK0YUmUMqHyVH3Ydq2hQMLvYUQ1rWLX5CQ5f1/wCAtwu3qzXYUw4LnKAKgGRaC1SqEqCSWzKL6X0luF8R1bUr07h3ILXcnUp5VCjlnIPbJ7kE2vjAtjRLFaCtxK5Zqm7ViSQbXz3XJodL3mf9KYnO6MmgNRVYUqp3li4BBD2p2AQ63vm0tI3P9f8AgN8Iml2VtGu1YU6lIhN0DmKMDvAtM+Ykhrln6DyzdTYjJSWUYmHFYtaa5nYKPX+Q6zz3bfiBq9YIgLlnCUkvZQWIAue/UntHi6q74p0LaC1h2B5Cc9sqsy1Q1OoKdVC4GZQSoYFcyX0uATY9Lzg6rUfNJwl6in7LlHHslYrYVd7oU4mqboVg65N5u9+pUgeQ07EMB1Epg6WIy0wadQ50zrlGfQWBvfy+ZCRf9de8ybR2vXQIzVabsjA0iaQ3hYI1IAkWB4Gy8uSr2mRquIq0RSd6aqaZQqtP9V1phutgfhJy9e8rk9Ls59D7FlSjXUhqtFwLBlW3FZqu4ACKNHz6WNuYkos4LD6PXugBf4ZOUEEgkg2tYE6X5HtFXE4lqm9NamH04hS14a30lR2sKl+nIkSzDvUpgZDRQBsyhaNhTcK1PPS10cqzAk35+komtHLtkrcavaGLy1qTqMwZSBbX1BkgbVIIDIyi4F9La+xkXFhTUo0UFwh1XsB1Jm0xNAFbECa09iUU0ZGdKlxeY8VVspJ7G/tNfsurbMMxIB4b87flJS0DiK6UBy0Z/qg6D7T8jIq00p3KtBvCN74J8PhvjuvPkLaAdAJ3arYWEwYHCimgQDkJIns4RUEoro1hKxEyAiIgCIiAIiIBZW8p9j8jOW8aYZ2wlJ1uVplWqKP2SgAY+inX7Z1TLcW7/wA5gXB2AAqPYC3McvumFkFZFxfZK9Gg8C7NZKT1nFjVKlR/pqNCfc3P3Tp5g+in95U/EPyj6Kf3lT8Q/KRVWq4KC6DeTKEFybC50JtqQOWsumD6Kf3lT8Q/KPop/eVPxD8pYQK/mp/W/wCLTPMK4XUEu5tqLnS9iO3rM0ARKxAKWlrk20l01+3to7mgzjnyHoT1+wXmFk1CLk+iUcFtVj9Mqh2DHMLkC3TQW9OUh43ZqVNSNRyI0I9jIL7QbOatQ8Nrj0vqST16Tb03uJ4y9yVm9dmwuDQ7Mos9Yl2DCkSqa8RPUsOhHKb/AAuGr1TT3VDMKr1EpnOFBalcvm04Robd7TUFB9KGXQgXPYg6a/bN1gto4iioSk9PKGzAMjE33prG5DdSSunSbEXTKebeMeiHnoiJjCQvwawLXygUnOawucptqANfbWa9qVaq9RjRqBaQYsCCgUIuds5I81tQvqO83KbQqhRSenTekVZXSmCrNmpinc5nA6AmxU366kSJitvVKtWsmSmmc1cgcOzKldKaVACrBGvu1OoNpsV16VJyizHLMdCnuwcuGqKFCMwKFXtUcU1yqdXOYgaTM+IuGvRrcPn+E/Dpm4u3Dr7ayb+lsTmVlNBMuqhadSw+ItW1i3K6AexmFsTXJBzUwASVULUIGai2HtcvcgK5IuefppKpR0jedzJ+xqK2CpqM27dCQWVmV0zDmSpPMag29ROx8AbGCqapuSxvc3Jt01M5naBeqtKg+7VEa4FNWW4KIjXzMQLrTGg637z07Y4UUVycrCdbx8YZcoyyYTyTpWInVKxERAEREAREQBERAEREAREQBERAEREASkSFtXai0EzHUnRV7n+Q9ZhOcYRcpcIJZJGIxKouZ2CjuTb/AOzQbb2vh61F6OduIWuF/Oclj9pVMS5YtpyHTT07CQMZhqoX4ba9if1Tzt6zhW+UlKW2GEv6XKBiNA1KYFr2PK9gSp0PtcXlVqvT8w07i/OZNmY8H4ZUowHlP3ad5JpYalUo16jkK6tUtUZ/KqhcihQ4Kk8VgUYPcai00aqpWTcHxyZN4Ndi6gZ6VRbXDW9w2n8NTN0pkBvDihzTOILWNRlVGoB2C1hSRlYuEANNt6QTy+8SKGDTI1sa2ZKVNyCKJW9SmammtyqkBDre7jtrZZoZySSa9EKSMtaqFBJ5DnNJtDECot0DZgQVIU3/ALMmJXXEUbX5gZrHk3O0s2c5Dmi+pGobuPzmnXH48t8oyJlPFgIrVCEv+0QNZIvpfpMArZGf4m6Ztzu6ppGsqqjE1kygGxYFdba5cpIBlA+BDUQVck5t4CKqXbKTrTUMoGcghVNgND3l9eiVsVJS56I3YKYDBNisRkUEqpGc9L8wvv3+yeoYPCimgQdJ5tg8FhkQLkrFjVJ0p4umWpE1rK1idD8A6G+p6gk+geH8I9PDUkqEl8t2BvwluLILkmy3yi5PKei0laqhsSKZPJsYlJWbpiIiIAiIgCIiAIiIAiUiAViUiAViUiAViIgFDPP/ABhiy2JamGuQFHooIuR7/nPQJxvi/Y7Cr9JRbgqA9uhXr93ynP8AI1ysp+vRnB4ZoKNKwtMktRri8unjnz7LyBtLBI4u2hF7EGxF+xkfZpzMRUCsy2yvlFyp+RmbbV90WUkEagjnpJGDpi2a97jne82lJqr2QQsXswBgyotuq5RY+trcx+cvwbU30NNbjplGhPX+s2RmpVb4rTQKmvrmPX2t/GITc4tN8IGbGbN1z0zlcdehHYianH1qqMtU07G4BytcH0INve86eQNs0waRJ6cvc6RTc9yjJZ6JwSwxy362mx8EbKWpVeu+rA2W/QDoJpKVcLQUk/qi5/vtOs8AYZhSLsLZiSB2B5X9Z1PE1/8ArJ44K7ODrx2ufvMQJWejKRERAEREAREQBERAEREA0fiDMamGRQ7ZmrZkSuaBYLTBF3B5A62msrbdrYZqVB3RmBpZw3E1q1Uqq71nUsVQqMyo1yDe067L/f5S1qQJuVUnuVBNuwJF7QDmqniOqgd3NLKVxRSyPdTQriiuc5uIMCCfKAeoFzMWH8S13XKrUswqYlS5S4K0KC1xwpVK3JbKbMRbX0nVbodh16DkefTr17wtFRyVR7Ko6W6Dtp7QDlcTt+pu2So1MGp9HylVYWXEU3dl4qijMAhAcst78r2E3mwMea2FpViACy6hfLcErpqe3c+8mtRUixVSNNCqkactCOnTtLwtoBWIiAUnOeLvEApIaK61HBH1QevvOiY21M8uxdffYipUP7Rt7Tm+R1DprwuWZwWWRVrFFS5plnWmyUBn3zJUOWmV4chY6HLe9jJIWsCVOHZrKjXQoV4yUCgluJs6sllvqtpRKdQBVWtYJlCEU6e8VUbOi722bKrWIHpblBWqbfHsAUICU6aKrU3ashUAWB3jMx73nFctG/0s+xTEYSs1kNAnOhICPTJW9R6IV2LZcxZSAFJvy53mt+hYqnTplRmSoKZVrrmTeFlVXUkWN0YXNhcWvNma9VeLfILZbLuKW7GV2rKwS1gyu7sG6FjI+CxOKqBdxmqKuWzmnSu27Z2XOzauoao516n2m1RXRZlVpshtohnEVqDFa1yBbNcKGTMAysSpKspBGo7zG2PBrbxASqrZ2HK58qjub/OdBR8GYjFMz4lrE5LAAf8AbUKuYDQ6AD7JE2nsV6INFkC6gqR5WykHmPaL9J8f3cfXf8QUsl+IxRpf49KpRve28W2a3mAtfUdRzkXEY5WSzoyqwFmYAA5lLIRrcggXv6Tc1dtuSWGGy3eo91rU1qA1Hp1GVGWgFCk07MWDMQxGaQsXtZ/M+FpZL8dMPwtTNN6bUhwXVeMEHW2Ue8o+DS5+sxmRpsLj0FJbuLg3sT2N53Xgnbq1C1JTe1iNOh/rNDgdtVAozUFc70VmbeAKWzs/CpQ5dHyWvayiT/Aa2q1HqNmqORmbTiKgC/v8+c3tGq42/WfPREs49noErKCVnbKhETHWrBRmZgo01JAGpsNT3JA+2AZImPejNkuMxBbLfiyggE252BIF/WZLQBEWi0ARKMbAk6Aak9ABzlKbhlDA3BAII1BBFwQexBBgF0REAREQBERAEREAREQCFtmrlw9ZhzFNyPsUzzXBpZZ6liKIdWQi4YEEeh0M8vxVI4Z2p1NLHQnkV6G84flqZzUXFZLa2Z5GxmMCW0JJNgoFyT2Exna1P9tfxCbDwts84jECsRwJfL6sdCfa2k5Oj0crbEpJ47M5SwjFgPDdfFPaohp09Lg2zN3F72tPRcBs9aSBVUCwtJCIByEunrKaYUx2wRQ3kWnNeO1H0dWJFw4t3N+3fSdLOI//AEBX3lJrcABA+ux/oBKtY2qZeskx5NPTNxMONHCZXD1b6dpixrcl76afwE8dCDdiijYbImztoIRow16X1HpNjsJS2JUqTz6ddNb/AMJ1uxfC9E4ZVqUlNx21+8azZ4Hw9SpG6IB2np6fHKu1WZKXPJskGkulBKzqlYmHF4VaiPTbyupU97MLXHqOf2TNEA5TFbOxT0jUYMKhelTdVKlmoUg2YrxqDnqMahXMCRYekt/RGINMEmsWSgu6+IFIqjEVGswVyCwpFBqSLaXJnWykA5MYLErWrOyVqg/6jhV0RKqNfcoj7262BXkqlbHU9a0cNiKdJclLEMxTFK4aolxVqrSNJlzVTampV1GpIve2pnWRAOR/RmKNfMxqEWFiCmTd7gKUYmpzz3uMh1sc0pgtn4lcRhyabqqbhXOe67pcOqMP8W3nvdRT5i+YzrpWAIiIAiIgCIiAIiIAiIgFJhr4JH8yKfcA/OZ4gGu/QNH90v4V/KS6GFVBZVA9pmiAUlYiAUkTaeGz0nWwJym1/wBq2n8ZMlCJEluWGDx9cQKS2bRgbEdb8rAc5ttgbEetVWo6kKDcXndVNgUWfeGkuf8AasL/AHybSohRYC059Hj4VT35yzNzbK0ksAOwl8pKzomAiIgCIiAIiIAiIgCIiAIi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32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868144" y="334397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QUINDIO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568577"/>
              </p:ext>
            </p:extLst>
          </p:nvPr>
        </p:nvGraphicFramePr>
        <p:xfrm>
          <a:off x="467545" y="2276872"/>
          <a:ext cx="3888432" cy="230425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888432"/>
              </a:tblGrid>
              <a:tr h="948811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355445">
                <a:tc>
                  <a:txBody>
                    <a:bodyPr/>
                    <a:lstStyle/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dirty="0" smtClean="0"/>
                        <a:t>Agroindustria</a:t>
                      </a:r>
                      <a:r>
                        <a:rPr lang="es-CO" sz="1800" baseline="0" dirty="0" smtClean="0"/>
                        <a:t> 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baseline="0" dirty="0" smtClean="0"/>
                        <a:t>Turismo 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baseline="0" dirty="0" smtClean="0"/>
                        <a:t>Software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6626" name="Picture 2" descr="http://www.colombia-sa.com/departamentos/quindio/images/quindi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966074" cy="122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5554"/>
            <a:ext cx="3331904" cy="434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8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012160" y="126594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RISARALDA</a:t>
            </a:r>
          </a:p>
        </p:txBody>
      </p:sp>
      <p:pic>
        <p:nvPicPr>
          <p:cNvPr id="22530" name="Picture 2" descr="http://www.colombia-sa.com/departamentos/risaralda/images/risaral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6594"/>
            <a:ext cx="972108" cy="101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157298"/>
              </p:ext>
            </p:extLst>
          </p:nvPr>
        </p:nvGraphicFramePr>
        <p:xfrm>
          <a:off x="495300" y="1597784"/>
          <a:ext cx="3860676" cy="3559408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860676"/>
              </a:tblGrid>
              <a:tr h="867035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692373">
                <a:tc>
                  <a:txBody>
                    <a:bodyPr/>
                    <a:lstStyle/>
                    <a:p>
                      <a:pPr algn="l"/>
                      <a:r>
                        <a:rPr lang="es-CO" sz="1800" dirty="0" smtClean="0"/>
                        <a:t>Objetivos estratégicos:</a:t>
                      </a:r>
                    </a:p>
                    <a:p>
                      <a:pPr algn="l"/>
                      <a:r>
                        <a:rPr lang="es-CO" sz="1800" dirty="0" smtClean="0"/>
                        <a:t>-Ciencia, Tecnología e Innovación</a:t>
                      </a:r>
                    </a:p>
                    <a:p>
                      <a:pPr algn="l"/>
                      <a:r>
                        <a:rPr lang="es-CO" sz="1800" dirty="0" smtClean="0"/>
                        <a:t>-Apropiación social del Conocimiento: </a:t>
                      </a:r>
                    </a:p>
                    <a:p>
                      <a:pPr algn="l"/>
                      <a:r>
                        <a:rPr lang="es-CO" sz="1800" dirty="0" smtClean="0"/>
                        <a:t>- Financiación e Inversión en Ciencia, Tecnología e Innovación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s-CO" sz="1800" dirty="0" smtClean="0"/>
                        <a:t>Territorio e Internacionalización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s-CO" sz="1800" dirty="0" smtClean="0"/>
                        <a:t> Saberes ancestrales</a:t>
                      </a:r>
                      <a:endParaRPr lang="es-CO" sz="18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987" y="1227017"/>
            <a:ext cx="3374485" cy="4362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208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940152" y="395953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ANTIOQUIA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989742"/>
              </p:ext>
            </p:extLst>
          </p:nvPr>
        </p:nvGraphicFramePr>
        <p:xfrm>
          <a:off x="827584" y="1772816"/>
          <a:ext cx="3744416" cy="403135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74441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53514">
                <a:tc>
                  <a:txBody>
                    <a:bodyPr/>
                    <a:lstStyle/>
                    <a:p>
                      <a:pPr algn="l"/>
                      <a:r>
                        <a:rPr lang="es-CO" sz="1800" dirty="0" smtClean="0"/>
                        <a:t>-</a:t>
                      </a:r>
                      <a:r>
                        <a:rPr lang="es-CO" sz="1800" baseline="0" dirty="0" smtClean="0"/>
                        <a:t> </a:t>
                      </a:r>
                      <a:r>
                        <a:rPr lang="es-CO" sz="1800" dirty="0" smtClean="0"/>
                        <a:t>Formación de talento humano de alto nivel</a:t>
                      </a:r>
                    </a:p>
                    <a:p>
                      <a:pPr algn="l"/>
                      <a:r>
                        <a:rPr lang="es-CO" sz="1800" dirty="0" smtClean="0"/>
                        <a:t>-</a:t>
                      </a:r>
                      <a:r>
                        <a:rPr lang="es-CO" sz="1800" baseline="0" dirty="0" smtClean="0"/>
                        <a:t> </a:t>
                      </a:r>
                      <a:r>
                        <a:rPr lang="es-CO" sz="1800" dirty="0" smtClean="0"/>
                        <a:t>Desarrollo de competencias de innovación en empresas establecidas en el territorio</a:t>
                      </a:r>
                    </a:p>
                    <a:p>
                      <a:pPr algn="l"/>
                      <a:r>
                        <a:rPr lang="es-CO" sz="1800" dirty="0" smtClean="0"/>
                        <a:t>-  Creación de empresas de uso intensivo de conocimiento en el departamento.</a:t>
                      </a:r>
                    </a:p>
                    <a:p>
                      <a:pPr algn="l"/>
                      <a:endParaRPr lang="es-CO" sz="1800" dirty="0" smtClean="0"/>
                    </a:p>
                    <a:p>
                      <a:pPr algn="l"/>
                      <a:r>
                        <a:rPr lang="es-CO" sz="1800" u="sng" dirty="0" smtClean="0"/>
                        <a:t>Áreas del conocimiento priorizadas </a:t>
                      </a:r>
                    </a:p>
                    <a:p>
                      <a:pPr algn="l"/>
                      <a:r>
                        <a:rPr lang="es-CO" sz="1800" dirty="0" smtClean="0"/>
                        <a:t>Energía, </a:t>
                      </a:r>
                      <a:r>
                        <a:rPr lang="es-CO" sz="1800" dirty="0" err="1" smtClean="0"/>
                        <a:t>TICs</a:t>
                      </a:r>
                      <a:r>
                        <a:rPr lang="es-CO" sz="1800" dirty="0" smtClean="0"/>
                        <a:t>, Salud y Vida, Materiales, Defensa y Biotecnología</a:t>
                      </a:r>
                      <a:endParaRPr lang="es-CO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482" name="Picture 2" descr="http://www.colombia-sa.com/departamentos/antioquia/images/antioquia-mapa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6632"/>
            <a:ext cx="1132931" cy="127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294" y="1844824"/>
            <a:ext cx="2635203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99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6012160" y="188640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CALDAS</a:t>
            </a: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76547"/>
              </p:ext>
            </p:extLst>
          </p:nvPr>
        </p:nvGraphicFramePr>
        <p:xfrm>
          <a:off x="611560" y="2132856"/>
          <a:ext cx="3888432" cy="309634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888432"/>
              </a:tblGrid>
              <a:tr h="747393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b="1" dirty="0">
                        <a:solidFill>
                          <a:schemeClr val="bg1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348951">
                <a:tc>
                  <a:txBody>
                    <a:bodyPr/>
                    <a:lstStyle/>
                    <a:p>
                      <a:pPr marL="171450" indent="-171450" algn="ctr">
                        <a:buFontTx/>
                        <a:buChar char="-"/>
                      </a:pPr>
                      <a:r>
                        <a:rPr lang="es-CO" sz="1800" dirty="0" smtClean="0"/>
                        <a:t>Ciencias Naturales y Agropecuarias</a:t>
                      </a:r>
                      <a:r>
                        <a:rPr lang="es-CO" sz="1800" baseline="0" dirty="0" smtClean="0"/>
                        <a:t> </a:t>
                      </a:r>
                    </a:p>
                    <a:p>
                      <a:pPr marL="171450" indent="-171450" algn="ctr">
                        <a:buFontTx/>
                        <a:buChar char="-"/>
                      </a:pPr>
                      <a:r>
                        <a:rPr lang="es-CO" sz="1800" baseline="0" dirty="0" smtClean="0"/>
                        <a:t>Salud</a:t>
                      </a:r>
                    </a:p>
                    <a:p>
                      <a:pPr marL="171450" indent="-171450" algn="ctr">
                        <a:buFontTx/>
                        <a:buChar char="-"/>
                      </a:pPr>
                      <a:r>
                        <a:rPr lang="es-CO" sz="1800" baseline="0" dirty="0" smtClean="0"/>
                        <a:t>Ambiente y Biodiversidad </a:t>
                      </a:r>
                    </a:p>
                    <a:p>
                      <a:pPr marL="171450" indent="-171450" algn="ctr">
                        <a:buFontTx/>
                        <a:buChar char="-"/>
                      </a:pPr>
                      <a:r>
                        <a:rPr lang="es-CO" sz="1800" baseline="0" dirty="0" smtClean="0"/>
                        <a:t>Hábitat, Ciudad y Territorio</a:t>
                      </a:r>
                    </a:p>
                    <a:p>
                      <a:pPr marL="171450" indent="-171450" algn="ctr">
                        <a:buFontTx/>
                        <a:buChar char="-"/>
                      </a:pPr>
                      <a:r>
                        <a:rPr lang="es-CO" sz="1800" baseline="0" dirty="0" smtClean="0"/>
                        <a:t>Ingeniería e Industria</a:t>
                      </a:r>
                    </a:p>
                    <a:p>
                      <a:pPr marL="171450" indent="-171450" algn="ctr">
                        <a:buFontTx/>
                        <a:buChar char="-"/>
                      </a:pPr>
                      <a:r>
                        <a:rPr lang="es-CO" sz="1800" baseline="0" dirty="0" smtClean="0"/>
                        <a:t>Áreas Transversales </a:t>
                      </a:r>
                    </a:p>
                    <a:p>
                      <a:pPr marL="171450" indent="-171450" algn="ctr">
                        <a:buFontTx/>
                        <a:buChar char="-"/>
                      </a:pPr>
                      <a:r>
                        <a:rPr lang="es-CO" sz="1800" baseline="0" dirty="0" smtClean="0"/>
                        <a:t>Tics y biotecnología 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8674" name="Picture 2" descr="http://www.colombia-sa.com/departamentos/caldas/Images/caldas-map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350" y="332656"/>
            <a:ext cx="1211668" cy="117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3312368" cy="428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58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 bwMode="auto">
          <a:xfrm>
            <a:off x="1024141" y="1679134"/>
            <a:ext cx="7416824" cy="84613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r>
              <a:rPr lang="es-ES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</a:t>
            </a:r>
            <a:r>
              <a:rPr lang="es-CO" sz="3200" b="1" dirty="0">
                <a:solidFill>
                  <a:srgbClr val="006666"/>
                </a:solidFill>
                <a:latin typeface="Arial Narrow" panose="020B0606020202030204" pitchFamily="34" charset="0"/>
                <a:cs typeface="Arial" pitchFamily="34" charset="0"/>
              </a:rPr>
              <a:t>ESTRATEGIA DE </a:t>
            </a:r>
            <a:r>
              <a:rPr lang="es-CO" sz="3200" b="1" dirty="0" smtClean="0">
                <a:solidFill>
                  <a:srgbClr val="006666"/>
                </a:solidFill>
                <a:latin typeface="Arial Narrow" panose="020B0606020202030204" pitchFamily="34" charset="0"/>
                <a:cs typeface="Arial" pitchFamily="34" charset="0"/>
              </a:rPr>
              <a:t>REGIONALIZACIÓN - </a:t>
            </a:r>
            <a:endParaRPr lang="es-CO" sz="3200" dirty="0">
              <a:solidFill>
                <a:srgbClr val="006666"/>
              </a:solidFill>
              <a:latin typeface="Arial Narrow" panose="020B0606020202030204" pitchFamily="34" charset="0"/>
            </a:endParaRPr>
          </a:p>
          <a:p>
            <a:pPr algn="just">
              <a:defRPr/>
            </a:pPr>
            <a:r>
              <a:rPr lang="es-CO" sz="3200" b="1" dirty="0">
                <a:solidFill>
                  <a:srgbClr val="006666"/>
                </a:solidFill>
                <a:latin typeface="Arial Narrow" panose="020B0606020202030204" pitchFamily="34" charset="0"/>
                <a:cs typeface="Arial" pitchFamily="34" charset="0"/>
              </a:rPr>
              <a:t>DIRECCIÓN REDES DEL CONOCIMIENTO</a:t>
            </a:r>
          </a:p>
          <a:p>
            <a:pPr algn="just">
              <a:defRPr/>
            </a:pPr>
            <a:endParaRPr lang="es-CO" sz="3200" dirty="0">
              <a:solidFill>
                <a:srgbClr val="006666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167" y="2636912"/>
            <a:ext cx="2660798" cy="3393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226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1115616" y="3022937"/>
            <a:ext cx="7128792" cy="1015663"/>
          </a:xfrm>
          <a:prstGeom prst="rect">
            <a:avLst/>
          </a:prstGeom>
          <a:noFill/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sz="6000" b="1" dirty="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REGION PACIFICA</a:t>
            </a:r>
          </a:p>
        </p:txBody>
      </p:sp>
      <p:sp>
        <p:nvSpPr>
          <p:cNvPr id="2" name="AutoShape 2" descr="data:image/jpeg;base64,/9j/4AAQSkZJRgABAQAAAQABAAD/2wCEAAkGBhQSEBQQEhAVFRUWFhUXFRUYFRQWFRgUFRgWFRcXFRcZHCceGhojHBUUIC8gIycpLCwtFR4xNTAqNSYrLCkBCQoKDgwOGg8PGiwkHSQpLCkpLC0pKTIpLS8vLCkvNSk1LSwsLCwwLCksLCwsKSwsKSksLCksLCwpKiksKSwsLP/AABEIAJ8BAAMBIgACEQEDEQH/xAAbAAEAAQUBAAAAAAAAAAAAAAAABAECAwUGB//EAEAQAAIBAgMGBAIGCAUFAQAAAAECAAMRBBIhBRMiMUFRBjJhcSOxFHKBkZLRFUJSU6HB4fAzYmOywiRDgqLxB//EABoBAQACAwEAAAAAAAAAAAAAAAABAwIEBQb/xAAlEQACAgEEAgMBAQEBAAAAAAAAAQIDEQQSMUEFIRMiUWGRgSP/2gAMAwEAAhEDEQA/APU5WWubAnsCfuF5HpNUKg/D1APJ+ovIBKiYLVO9P7ni1TvT+54BnlJh+J/p/wDvIC7bU1jhxWpbwC5X4lvbNyza+W95DaXINrEj7xwyg5LEkaZr8ievtJAkgrERAEREAREQBERAEREAREQBERAESk1+O27SpNkZjm6gAm3vMJ2RrWZPCGDYXicXt/xfxmnTqFQACbeZr9vymkp+Ia4OZWe3q1z/AB0nOs8nXCe1JtfpmoHp94nLbB8Xbxt3U0bva06hTeb9VsbY7omLWC6IiWkCIiAWVvKfY/Iy3C/4afVX5CXVfKfY/Iy3Df4afVX/AGiAZIms25t5MMmY8Tm2WmCMzE/Iesh7A8WU64y1CtOqD5CeEi+hVjz9ucrdsFLY37JwzfWnn/iHwalPeVFxNNEvnyPqy3N7rY5mOblp9s7vF4gU6b1DyVWY/wDiLzzFKe8Jr1OJ2OYk89eQHoOX2TR8hfCqK3LL6MoLJ2mw9vricoCuDTcAlrcV0bi4dATzI6ToJxHgpam8ZgpFFm0J61QCDl9Mua/rO3m3ppuyqMpdmL9MrERLyBERAEREAREQBERAERKQCspLalUKMzEADmToJy+2fGarw0iB/nI/2r/MzXv1NdKzJ/8AOyUmzqXcAXJsBzJ0E818VY3f1+AkC1tNCQNAT/fKYMRtVn6u5PVibTHRpEEs3M/ZPP6vyDuWEsItjHBalAkgvbTQWkm0inaik2W7H/KC0uK1nHDRce4t/WaS0t9nvazPKRgqVTvkWkC1S40HY9/76T1bAqwpgNztOX8G7ENNjUdLEga9TOwnqdHp/grS77KJPLKxETcMRERALKvlPsfkZZhvIn1V+Ql9byn2PyM03iJmGAdkqbshEJPIkWF1B6E8vtmMpbU2DkvFNIrjK7XzEhSO44dF+z+c33h/wvhKlKliADVJysGYmwdTqQvSxFvsnLbkbsk311JJ19yZ6D4crl8JQdiCWpqSbAAnXWw0nG0Eo3XTngtl6SRJ2nhRVo1KbXIZGBtz5E6et55nsdXxBWhTK5ypY5jYADne2vWeqzBQwNOmWZKaKWN2IUAk+pm/qdJG+UXLowUsGt2PsYYanTp5ixNQsx6ZihvlHQaTczBX81P63/FpnvNqMVFYRiViUvEyBWJSVgCJSY6+IVFLOwUDqZDaSywZImgq+M6IbKAx/CPuBNzJ+E25SqcnAPY6H+MohqapvEZInazLtHaiUQC558gNSe+kj4bxFRf9ax7Np/Sc546xoY00RrnUMR0vrYHvpOdGEI1DEHvf5zl6jyUqrXFYaLFDKPUvpac86/iEjYvblGmLmopPRVIJP3TyzEYqqtRaYKktrcroFHPl1PKSmSoQRmAuOgsfvmE/KTx6SWf6NhM2x4mavUyBwTzCX4VHt1Mi0sNbibU9TMmGqUN2lOtmCBcOrUUo8QqI439Q1N2Scwu2ZagNuGxkWjg8JlcOWa9EKDlxAvXK1bshNrcW4HELWJ5azXnpfked/JO7BJo1kbysG9jeR9oksBSXRnYKPS/M/deZNqnCbx08zBnUWDst2rUrkbq2e1PeHna4m12PsJHxSvQRhRVBmJWoq73Ow4BU1sUCHmdSdZZT47FqecpMhz9HWbD2FSoUlVUA0GttT7mbMUF7CXIthaXT0ZUWhZWViAIiIAiIgFlbyn2PyM0HiugzYDhFwopM465FAJt3tzt6Tf1vKfY/IzVbbxpo4F6i8xSUDlzYKo0PPnK7UnBp/hK5OGKb3d0V51WVB7E6n7rn7J6dTphQFGgAAHTQacpwfgzAF8QKl1y0eYPmLOCAQOg56zvpz/GU7KnL9ZlN5ZqvEWKenTUo+XjAY26WJtmyME1tqRY8tL3kKn4kqXI3JNqDVDdXV94tJamUqAVGa9tO3WbB9o1Bi1w6quUrvC3VUAZXDDN5ixp5dOTNztIFM4sPXq5mKIcRkpMSc9gN0FQAWF78Qa5vNyTecrJBdjNqVd0x3XxVqrTQIGYM1SmpDAMBe2c36cBmGj4hrhAGw5ZkCLUBV0dnLVEuoAKi4RW5/ry7E7QxQqKu7ViDcfDqBWG6Llg+ew1Jp5Odxf0l1XaeK0YUmUMqHyVH3Ydq2hQMLvYUQ1rWLX5CQ5f1/wCAtwu3qzXYUw4LnKAKgGRaC1SqEqCSWzKL6X0luF8R1bUr07h3ILXcnUp5VCjlnIPbJ7kE2vjAtjRLFaCtxK5Zqm7ViSQbXz3XJodL3mf9KYnO6MmgNRVYUqp3li4BBD2p2AQ63vm0tI3P9f8AgN8Iml2VtGu1YU6lIhN0DmKMDvAtM+Ykhrln6DyzdTYjJSWUYmHFYtaa5nYKPX+Q6zz3bfiBq9YIgLlnCUkvZQWIAue/UntHi6q74p0LaC1h2B5Cc9sqsy1Q1OoKdVC4GZQSoYFcyX0uATY9Lzg6rUfNJwl6in7LlHHslYrYVd7oU4mqboVg65N5u9+pUgeQ07EMB1Epg6WIy0wadQ50zrlGfQWBvfy+ZCRf9de8ybR2vXQIzVabsjA0iaQ3hYI1IAkWB4Gy8uSr2mRquIq0RSd6aqaZQqtP9V1phutgfhJy9e8rk9Ls59D7FlSjXUhqtFwLBlW3FZqu4ACKNHz6WNuYkos4LD6PXugBf4ZOUEEgkg2tYE6X5HtFXE4lqm9NamH04hS14a30lR2sKl+nIkSzDvUpgZDRQBsyhaNhTcK1PPS10cqzAk35+komtHLtkrcavaGLy1qTqMwZSBbX1BkgbVIIDIyi4F9La+xkXFhTUo0UFwh1XsB1Jm0xNAFbECa09iUU0ZGdKlxeY8VVspJ7G/tNfsurbMMxIB4b87flJS0DiK6UBy0Z/qg6D7T8jIq00p3KtBvCN74J8PhvjuvPkLaAdAJ3arYWEwYHCimgQDkJIns4RUEoro1hKxEyAiIgCIiAIiIBZW8p9j8jOW8aYZ2wlJ1uVplWqKP2SgAY+inX7Z1TLcW7/wA5gXB2AAqPYC3McvumFkFZFxfZK9Gg8C7NZKT1nFjVKlR/pqNCfc3P3Tp5g+in95U/EPyj6Kf3lT8Q/KRVWq4KC6DeTKEFybC50JtqQOWsumD6Kf3lT8Q/KPop/eVPxD8pYQK/mp/W/wCLTPMK4XUEu5tqLnS9iO3rM0ARKxAKWlrk20l01+3to7mgzjnyHoT1+wXmFk1CLk+iUcFtVj9Mqh2DHMLkC3TQW9OUh43ZqVNSNRyI0I9jIL7QbOatQ8Nrj0vqST16Tb03uJ4y9yVm9dmwuDQ7Mos9Yl2DCkSqa8RPUsOhHKb/AAuGr1TT3VDMKr1EpnOFBalcvm04Robd7TUFB9KGXQgXPYg6a/bN1gto4iioSk9PKGzAMjE33prG5DdSSunSbEXTKebeMeiHnoiJjCQvwawLXygUnOawucptqANfbWa9qVaq9RjRqBaQYsCCgUIuds5I81tQvqO83KbQqhRSenTekVZXSmCrNmpinc5nA6AmxU366kSJitvVKtWsmSmmc1cgcOzKldKaVACrBGvu1OoNpsV16VJyizHLMdCnuwcuGqKFCMwKFXtUcU1yqdXOYgaTM+IuGvRrcPn+E/Dpm4u3Dr7ayb+lsTmVlNBMuqhadSw+ItW1i3K6AexmFsTXJBzUwASVULUIGai2HtcvcgK5IuefppKpR0jedzJ+xqK2CpqM27dCQWVmV0zDmSpPMag29ROx8AbGCqapuSxvc3Jt01M5naBeqtKg+7VEa4FNWW4KIjXzMQLrTGg637z07Y4UUVycrCdbx8YZcoyyYTyTpWInVKxERAEREAREQBERAEREAREQBERAEREASkSFtXai0EzHUnRV7n+Q9ZhOcYRcpcIJZJGIxKouZ2CjuTb/AOzQbb2vh61F6OduIWuF/Oclj9pVMS5YtpyHTT07CQMZhqoX4ba9if1Tzt6zhW+UlKW2GEv6XKBiNA1KYFr2PK9gSp0PtcXlVqvT8w07i/OZNmY8H4ZUowHlP3ad5JpYalUo16jkK6tUtUZ/KqhcihQ4Kk8VgUYPcai00aqpWTcHxyZN4Ndi6gZ6VRbXDW9w2n8NTN0pkBvDihzTOILWNRlVGoB2C1hSRlYuEANNt6QTy+8SKGDTI1sa2ZKVNyCKJW9SmammtyqkBDre7jtrZZoZySSa9EKSMtaqFBJ5DnNJtDECot0DZgQVIU3/ALMmJXXEUbX5gZrHk3O0s2c5Dmi+pGobuPzmnXH48t8oyJlPFgIrVCEv+0QNZIvpfpMArZGf4m6Ztzu6ppGsqqjE1kygGxYFdba5cpIBlA+BDUQVck5t4CKqXbKTrTUMoGcghVNgND3l9eiVsVJS56I3YKYDBNisRkUEqpGc9L8wvv3+yeoYPCimgQdJ5tg8FhkQLkrFjVJ0p4umWpE1rK1idD8A6G+p6gk+geH8I9PDUkqEl8t2BvwluLILkmy3yi5PKei0laqhsSKZPJsYlJWbpiIiIAiIgCIiAIiIAiUiAViUiAViUiAViIgFDPP/ABhiy2JamGuQFHooIuR7/nPQJxvi/Y7Cr9JRbgqA9uhXr93ynP8AI1ysp+vRnB4ZoKNKwtMktRri8unjnz7LyBtLBI4u2hF7EGxF+xkfZpzMRUCsy2yvlFyp+RmbbV90WUkEagjnpJGDpi2a97jne82lJqr2QQsXswBgyotuq5RY+trcx+cvwbU30NNbjplGhPX+s2RmpVb4rTQKmvrmPX2t/GITc4tN8IGbGbN1z0zlcdehHYianH1qqMtU07G4BytcH0INve86eQNs0waRJ6cvc6RTc9yjJZ6JwSwxy362mx8EbKWpVeu+rA2W/QDoJpKVcLQUk/qi5/vtOs8AYZhSLsLZiSB2B5X9Z1PE1/8ArJ44K7ODrx2ufvMQJWejKRERAEREAREQBERAEREA0fiDMamGRQ7ZmrZkSuaBYLTBF3B5A62msrbdrYZqVB3RmBpZw3E1q1Uqq71nUsVQqMyo1yDe067L/f5S1qQJuVUnuVBNuwJF7QDmqniOqgd3NLKVxRSyPdTQriiuc5uIMCCfKAeoFzMWH8S13XKrUswqYlS5S4K0KC1xwpVK3JbKbMRbX0nVbodh16DkefTr17wtFRyVR7Ko6W6Dtp7QDlcTt+pu2So1MGp9HylVYWXEU3dl4qijMAhAcst78r2E3mwMea2FpViACy6hfLcErpqe3c+8mtRUixVSNNCqkactCOnTtLwtoBWIiAUnOeLvEApIaK61HBH1QevvOiY21M8uxdffYipUP7Rt7Tm+R1DprwuWZwWWRVrFFS5plnWmyUBn3zJUOWmV4chY6HLe9jJIWsCVOHZrKjXQoV4yUCgluJs6sllvqtpRKdQBVWtYJlCEU6e8VUbOi722bKrWIHpblBWqbfHsAUICU6aKrU3ashUAWB3jMx73nFctG/0s+xTEYSs1kNAnOhICPTJW9R6IV2LZcxZSAFJvy53mt+hYqnTplRmSoKZVrrmTeFlVXUkWN0YXNhcWvNma9VeLfILZbLuKW7GV2rKwS1gyu7sG6FjI+CxOKqBdxmqKuWzmnSu27Z2XOzauoao516n2m1RXRZlVpshtohnEVqDFa1yBbNcKGTMAysSpKspBGo7zG2PBrbxASqrZ2HK58qjub/OdBR8GYjFMz4lrE5LAAf8AbUKuYDQ6AD7JE2nsV6INFkC6gqR5WykHmPaL9J8f3cfXf8QUsl+IxRpf49KpRve28W2a3mAtfUdRzkXEY5WSzoyqwFmYAA5lLIRrcggXv6Tc1dtuSWGGy3eo91rU1qA1Hp1GVGWgFCk07MWDMQxGaQsXtZ/M+FpZL8dMPwtTNN6bUhwXVeMEHW2Ue8o+DS5+sxmRpsLj0FJbuLg3sT2N53Xgnbq1C1JTe1iNOh/rNDgdtVAozUFc70VmbeAKWzs/CpQ5dHyWvayiT/Aa2q1HqNmqORmbTiKgC/v8+c3tGq42/WfPREs49noErKCVnbKhETHWrBRmZgo01JAGpsNT3JA+2AZImPejNkuMxBbLfiyggE252BIF/WZLQBEWi0ARKMbAk6Aak9ABzlKbhlDA3BAII1BBFwQexBBgF0REAREQBERAEREAREQCFtmrlw9ZhzFNyPsUzzXBpZZ6liKIdWQi4YEEeh0M8vxVI4Z2p1NLHQnkV6G84flqZzUXFZLa2Z5GxmMCW0JJNgoFyT2Exna1P9tfxCbDwts84jECsRwJfL6sdCfa2k5Oj0crbEpJ47M5SwjFgPDdfFPaohp09Lg2zN3F72tPRcBs9aSBVUCwtJCIByEunrKaYUx2wRQ3kWnNeO1H0dWJFw4t3N+3fSdLOI//AEBX3lJrcABA+ux/oBKtY2qZeskx5NPTNxMONHCZXD1b6dpixrcl76afwE8dCDdiijYbImztoIRow16X1HpNjsJS2JUqTz6ddNb/AMJ1uxfC9E4ZVqUlNx21+8azZ4Hw9SpG6IB2np6fHKu1WZKXPJskGkulBKzqlYmHF4VaiPTbyupU97MLXHqOf2TNEA5TFbOxT0jUYMKhelTdVKlmoUg2YrxqDnqMahXMCRYekt/RGINMEmsWSgu6+IFIqjEVGswVyCwpFBqSLaXJnWykA5MYLErWrOyVqg/6jhV0RKqNfcoj7262BXkqlbHU9a0cNiKdJclLEMxTFK4aolxVqrSNJlzVTampV1GpIve2pnWRAOR/RmKNfMxqEWFiCmTd7gKUYmpzz3uMh1sc0pgtn4lcRhyabqqbhXOe67pcOqMP8W3nvdRT5i+YzrpWAIiIAiIgCIiAIiIAiIgFJhr4JH8yKfcA/OZ4gGu/QNH90v4V/KS6GFVBZVA9pmiAUlYiAUkTaeGz0nWwJym1/wBq2n8ZMlCJEluWGDx9cQKS2bRgbEdb8rAc5ttgbEetVWo6kKDcXndVNgUWfeGkuf8AasL/AHybSohRYC059Hj4VT35yzNzbK0ksAOwl8pKzomAiIgCIiAIiIAiIgCIiAIi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AutoShape 2" descr="data:image/jpeg;base64,/9j/4AAQSkZJRgABAQAAAQABAAD/2wCEAAkGBhAQERUQDxASExIRFA8SERcSFRAXEhcSFhUWFBMXEhIXGzIgFxsjGRQSHzAgIzMqLCwwGR4xNTQqNSYrLCoBCQoKDgwOGg8PGiskHyIuLCoyLy8qLCk0LyksLTA0KjIvMiwsLCwsLDU0LCwsKi8sLCwvLy4sLCwsLC0sLDQsLP/AABEIAN0A5AMBIgACEQEDEQH/xAAbAAEAAgMBAQAAAAAAAAAAAAAABAYBAwUHAv/EADYQAAIBAgQEBQIEBgIDAAAAAAABAgMRBBIhMQUGQVETIjJhgXGRFEKhwQcjUrHR8DNyJJLh/8QAGgEBAAIDAQAAAAAAAAAAAAAAAAUGAQMEAv/EACoRAAICAgIBAwMEAwEAAAAAAAABAgMEERIhMQVBURNh0SJCsfAycfEU/9oADAMBAAIRAxEAPwD1QAGAAAAAAAAAAACJjOK0aLSqzytpy9NR+VaOTcYvKl3dgCWDEZX212enZ7C4BkGD4jVTcoq942vo7aq6166W27gH2ZKJV5txGHxU6VazgpaXVtHqmn2LjgMfCtBTg7pm6ymVaTfh+5z05EbW0umvKZKABpOgAAAAAAAAAAAAAAAAAAAAAAAAAAAAAAHNx3CPGqqcpzjDwp02oTnByzSTall3jZPqdIAFWrcrVZVKrTpKFSNaCytpuMpQcFJKnfSMLayl7WWg4lytVn5aToxgp15U1tkzzhOOX+W7el+nK1fd7FpABXK/K2aUppU88niJKXmvnnilWpyvbeMLxv0u0tGzfwjgtWliKlabp5aiqLybturnjJrIuja1cmu9np3D5cl3Wm4BWudeC+JT8eK89JNtW9UN3r7asrnK3GXQrRo3vGrdxXa29l21OrzVzVdOhRu1JNSa6rb4j/cj/wAPOB5k8VUs20oQW7jGN7p9pX3JJ8qsfjYvPj7ETHjflc6n/iu38/H/AEvkXdXMmEZI0lgAAAAAAAAAAAAAAAAAAAAAAAAAAAAAAAAAAACJxLiMaEM8tdUklu2edYjjdWpWqyhJulUd8qflvbv19y681cKnXpWpu043t213/QomEeXySjllHRp7omfT41tb/cV/1Wdykl+3+7M4eg9ZT1lLf/C9iRg8ZVws/EovR+uD9Mv8P3MmJPuSc4RmuMl0Qtds65coPTL3wXjdPFU1OGj2lF7xl1TOkeTfjnh5eLRnaV43S2lqlZrrueqYeblFN7tJsruVR9GfFPotuFk/+ivk1pro2gA5TtAAAAAAAAAAAAAAAAAAAAAAAAAAAAAAAAAMFA5x4bUpVvHUXKnq21dyXe6/pR6Aa61OMk1NJrrfa3ubqbpVS5ROfIx4Xw4zPMqGIjNXTNNejUr1I4alZOopNybatFWva2t9SdxunCOMmqezUW7WtdJLQjznOnKNan66buvddU/Zlgm52U7j02iq1qunI1PuKZa8HyLhoxipRUpRUbu27XUskI2Vl0IfB+IrEUYVUrZ4p27d0TitNv3Likl4AAMGQAAAAAAAAAAAAAAAAAAAAAAAAAAAAAAAAAacXQ8SEoPaSa+5uNdatGEXKbSitW2ZW99GJa09+Dy+rh6lOvKFZWktI6WThfRp9TfON1Y6POXEKVSVOdJ3dNtSe11K2i7vS5xvxysnlnZu0Xlllb7KVrN6Ms1NjdadnTKbk1RVrVXaOpwXmSphKPg+C6jTeV5kll3SenwdDAc81JVIxrUYwjNqKalez97lcjjqbtacddtUaMZi6cotJ5vp01tq+mrRplh0tPSOiHqGQpLb2l9j1mEk1ddT6OHyXic+DptyzNK0m73zLdP6bHcK8WsAAAAAAAAAAAAAAAAAAAAAAAAAAAAAAAAAGjGYVVIODtquu1+hvMMzvXgw0n0zySeHlKc6dSV5U3KOm1/YRpyjUhVUJuUFh42U0qTVFRSajbW6gnZ6JuT1JVaP/kVL73/dm4tDrU4rZS1dKuT4nNUZ5bSo5pONpejLUl4Uad6ml9JLOrdXqMTicqm505JPO25eDZxakowlaPog2nG2t10tG3SIWNis0M3pzxT+Xa5qsohGLkvY3VZM5zUW129Ft/h1CosM88XGLk5QzaSs97roWwjcPUVTiotaJXtb9SSVxvb2W6K4pJAAGDIAAAAAAAAAAAAAAAAAAAAAAAAAAAAAAMGT5qTUU3JpJbt7L5APPOaKPh4ttLSdr/Vq60/9jQb+acZCri06bUlGNm18f/TQWnH39KO/hFKy9fWlr5YOVxDESqPwqaTf5m9or937E3HV8kG/7bkfhOHtHM/VLzS+r/23wbX8Ghddnf5ax8qFoSk3tq3v3Ui64XGRqXy30te/v7nm9a9tN1qi88tcUjXoxa3ilGffMtGQGdj/AE58o+H/ACWf0zK+rXwk/wBS/g64AOAlQAAAAAAAAAAAAAAAAAAAAAAAAAAAAAAc3mDCzqUJwh6tGvg6Rg9Rk4yUl7HmcFOLi/DPFquHxcJyv/LaWeTqRWvzfVv2N9LG14q8oKaW7jpK3tHuWbmdeJWnGa0i0orbRbNfXVnBwdlduyS00209+v1LLS5SinJ9tbKdkcY2OMV0noi4vjFOcbQzSk+iTun2fRM38OxUVHzOKb6K+VPsmzOJxdPLeMskvXTltdxk0pRfW0otfVMYfF0/Ft+GqShG1Tw1CnPzTnGpXcoyfli45IRd9Eo3vex5stcHvyeqqI2LT6JKx1N/m+/3/dfcsP8AD2rfxkvTnun0vZXX6FRXGqScadWjLNTShapGEnGSpYSk705SW6w1Ra2spounK2Nw2Go5Z1KcHKUpKKfpi3dR+ER+Za7IJNe+yWwKI1WOSl7aLYZI2D4jSrK9KaklvYkkXrRNJ7AAMGQAAAAAAAAAAAAAAAAAAAAAAAAAYAMkHi3FIYeGaWrekV3f+Ccefc44l1MQ6d9FlXtlSu192dWJSrrNPx5OLOyHRVyXl9HK4jxZYqq/Mm0/Pb07aJd0j6rYfyrKlo4ys9nZ3s/ZmnEcKhKzj5ZraS/fuaXQxUdpxklrtZv2LCopLjroqblyly339yZLGVVdunJ+VRvOpGU2lUrVMsm4WcH49stvyR+OLLGU34kakZZaqoxkotJ3pKKi4ycWrXi7prr7E54bEVPVNQXaOr+SZh8HGEVHey67/U1LHh7I6Hlz92aeD4xtxpUKOa84VEnVlKPlrU6iupR9VoZL6aN6dDsx5UxMYRhGnLLFQVlVs5qMWrVmoeZa3SVrO5jkqhRoVpqaSnVleL9+iXwegkNdZKE2taLDjVRsrUuW/wDRwOX+HV4Tc6qyrJk1lmk/POabdu01H6RRYADklLk9ndGKitIAA8noAAAAAAAAAAAAAAAAAAAAAAAA04rFQpRc5ysl/uiKZxLnepKo44eLUIuzel39z658xrdSFBN+lS0927u/wkcajRUVZImsPEg4Kcu9ld9QzrFN1wekiZxLnurKMYQWRytmf905dH9Dn4em7ucneUt2YxmDU4tWIeDxrheFR6x6913JCuqFS1FEXddO58pPZvxWOy+aU1COdUk8rk3K2Z3SeiSa11euiZj8bUVNVXTWRqUrqS2jFzen/VN2/cU66lN+HUcHeLdrbr0yV9pK7tJaq+5s/BSsl4srJJJNReii4JSuvN5W46300NbVu+mbIujilJPYqYmpGWSUIqbckoucMzyuUW0r6q8JK67EiE3dxkssoO0le+tr7/Ro0SoTV2687yz5m8rvmvnTutYvNK8Xpq3YjpOU8sZ55S1buszekVt8fYKU4fqsa0HCuzUak9s34rFKDjNPWEoy+tndr7HqGBxKqU4zi7qUU18lS4VyHHK5Vpyk57pt2S7JdC24PCRpQVOCtGKsiFy743SUooseDjTx4OMnv3N4AOM7wAAAAAAAAAAAAAAAAAAAAAAAAasRiYU1mnJRXdm08950xNbx1Cd4wfoavbL2i/6u/wAHRj1K2fFvRy5V7pr5xW/77kzm+NKqliaVWLlTVnHrKLa27NbnHpyurkZYS6spys1Z6t6fJ9SqSip5IqXhQU5K/mcdfQvzNJN27Jk/VBUQ0319yrXWPJntR0/t7kk01cJCW6TPiOIqXcfClJqSh5NU5NqKSW7vJpX7ux8fiatpS8Pywjmd76rK5tR08zUVfTS2t7Xa9/Wh8mtY9vwyHj6XgtTh00t3vtb3OpRndJs5uPpzqSheMouLk7S6tKzX1Teq3XsYqeNBZtNN1foe00+0eJRa6fkm4qlCU6fif8ams66Ne5feEcGwaSq0KcPMlrFLYoGFxKqwu+p2+V+YKeEg6NVTs5ScZK2Wzd7exGZ2M5tTgtsmPTMuNaddjSXsXyxkjYLiEK0c1N3RJIZpp6ZYU01tAAGDIAAAAAAAAAAAAAAAAAAAAAAAAI2OwFOtBwqRUk+6JIAPN+J8Eq4ST0c6L2lu4+0v8nPqUfE80JuN3B3W94O8Wn0sz1aUU9GrlR47yfLM62FaTesoflb9v6WStGbv9F3j5/JCZPpun9TH6fx+CuqeIzZlUgm5Z3aEUr+Iqq8q00nFdL2020I8MHUSjFVFamnGHlV0nS8Hf/o3/c2rFZW4VU4TW6lp9u690bI4mL0TRJxqqfcdENO6+L1JtHxSw8r5puO85eWKis82nOTXd2Xtp0I+KqSquVClSnUdvNlSsk+8myeyVyVWy4mcErqWrf7GvJk6atwNuHBZF6Vmzm0OWK0KbrYjyuPlgot7vdvvtsR8Qs0Ipu17Js9S4lgI1qbpy2f6P2KNiuScWvJTlBx6OSd0votzix8yKi1Y3tkjl+nzc4ulLS/JbOWcNThRjkfRXOwcjlrgssLS8OVSVR3veW/0OuRL89E6t67AAMGQAAAAAAAAAAAAAAAAAAAAAAAAARcXxCFJxUlNuebKoU6tRvLbNpCLatmX3AJRg+IV4u2tm0pWlpJJ9XF6r5MyqxVrySu7K7Su+y7v2AI2N4RRrf8ALTjK210V/j3J0HDNhoxhKDzWtZSstrrYsrxlNT8PMs2WU2u0YuKbb6eqO/c2KrF280Xm9Oq1W+nfqe4TcJconiyuNkXGXhnlTrSlB2VpK6t7rQsnIWFh5prfpff5973PnjfJ1V1Jzw8klUebK1dKT367M2ct8vYjDzvJqzd3a6XTp8EllZNd1SSffnRD4WJbj3NtbXjey4mTBkiibAAAAAAAAAAAAAAAAAAAAAAAAAAAAAAByuM8KlWlTlHI/D8W6nKrFPOoq6lT10y/qdUAFfr8uVJZ1fDp1PNmcJyqRl4cIKCm3fw7wT720t1NGP5Xr1bt1KKcpVpu0ZWTnKElllbM15Et1312LOACuVOV5uUnmo2/mWvCWaebEQxCWId/MvK4/N/YmcM4H4VTxZeG3lqJKEbRg51ZVGqd9o2kl0vr3sdcAAAAAAAAAAAAAAAAAAAAAAAAA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data:image/jpeg;base64,/9j/4AAQSkZJRgABAQAAAQABAAD/2wCEAAkGBhAQERUQDxASExIRFA8SERcSFRAXEhcSFhUWFBMXEhIXGzIgFxsjGRQSHzAgIzMqLCwwGR4xNTQqNSYrLCoBCQoKDgwOGg8PGiskHyIuLCoyLy8qLCk0LyksLTA0KjIvMiwsLCwsLDU0LCwsKi8sLCwvLy4sLCwsLC0sLDQsLP/AABEIAN0A5AMBIgACEQEDEQH/xAAbAAEAAgMBAQAAAAAAAAAAAAAABAYBAwUHAv/EADYQAAIBAgQEBQIEBgIDAAAAAAABAgMRBBIhMQUGQVETIjJhgXGRFEKhwQcjUrHR8DNyJJLh/8QAGgEBAAIDAQAAAAAAAAAAAAAAAAUGAQMEAv/EACoRAAICAgIBAwMEAwEAAAAAAAABAgMEERIhMQVBURNh0SJCsfAycfEU/9oADAMBAAIRAxEAPwD1QAGAAAAAAAAAAACJjOK0aLSqzytpy9NR+VaOTcYvKl3dgCWDEZX212enZ7C4BkGD4jVTcoq942vo7aq6166W27gH2ZKJV5txGHxU6VazgpaXVtHqmn2LjgMfCtBTg7pm6ymVaTfh+5z05EbW0umvKZKABpOgAAAAAAAAAAAAAAAAAAAAAAAAAAAAAAHNx3CPGqqcpzjDwp02oTnByzSTall3jZPqdIAFWrcrVZVKrTpKFSNaCytpuMpQcFJKnfSMLayl7WWg4lytVn5aToxgp15U1tkzzhOOX+W7el+nK1fd7FpABXK/K2aUppU88niJKXmvnnilWpyvbeMLxv0u0tGzfwjgtWliKlabp5aiqLybturnjJrIuja1cmu9np3D5cl3Wm4BWudeC+JT8eK89JNtW9UN3r7asrnK3GXQrRo3vGrdxXa29l21OrzVzVdOhRu1JNSa6rb4j/cj/wAPOB5k8VUs20oQW7jGN7p9pX3JJ8qsfjYvPj7ETHjflc6n/iu38/H/AEvkXdXMmEZI0lgAAAAAAAAAAAAAAAAAAAAAAAAAAAAAAAAAAACJxLiMaEM8tdUklu2edYjjdWpWqyhJulUd8qflvbv19y681cKnXpWpu043t213/QomEeXySjllHRp7omfT41tb/cV/1Wdykl+3+7M4eg9ZT1lLf/C9iRg8ZVws/EovR+uD9Mv8P3MmJPuSc4RmuMl0Qtds65coPTL3wXjdPFU1OGj2lF7xl1TOkeTfjnh5eLRnaV43S2lqlZrrueqYeblFN7tJsruVR9GfFPotuFk/+ivk1pro2gA5TtAAAAAAAAAAAAAAAAAAAAAAAAAAAAAAAAAMFA5x4bUpVvHUXKnq21dyXe6/pR6Aa61OMk1NJrrfa3ubqbpVS5ROfIx4Xw4zPMqGIjNXTNNejUr1I4alZOopNybatFWva2t9SdxunCOMmqezUW7WtdJLQjznOnKNan66buvddU/Zlgm52U7j02iq1qunI1PuKZa8HyLhoxipRUpRUbu27XUskI2Vl0IfB+IrEUYVUrZ4p27d0TitNv3Likl4AAMGQAAAAAAAAAAAAAAAAAAAAAAAAAAAAAAAAAacXQ8SEoPaSa+5uNdatGEXKbSitW2ZW99GJa09+Dy+rh6lOvKFZWktI6WThfRp9TfON1Y6POXEKVSVOdJ3dNtSe11K2i7vS5xvxysnlnZu0Xlllb7KVrN6Ms1NjdadnTKbk1RVrVXaOpwXmSphKPg+C6jTeV5kll3SenwdDAc81JVIxrUYwjNqKalez97lcjjqbtacddtUaMZi6cotJ5vp01tq+mrRplh0tPSOiHqGQpLb2l9j1mEk1ddT6OHyXic+DptyzNK0m73zLdP6bHcK8WsAAAAAAAAAAAAAAAAAAAAAAAAAAAAAAAAAGjGYVVIODtquu1+hvMMzvXgw0n0zySeHlKc6dSV5U3KOm1/YRpyjUhVUJuUFh42U0qTVFRSajbW6gnZ6JuT1JVaP/kVL73/dm4tDrU4rZS1dKuT4nNUZ5bSo5pONpejLUl4Uad6ml9JLOrdXqMTicqm505JPO25eDZxakowlaPog2nG2t10tG3SIWNis0M3pzxT+Xa5qsohGLkvY3VZM5zUW129Ft/h1CosM88XGLk5QzaSs97roWwjcPUVTiotaJXtb9SSVxvb2W6K4pJAAGDIAAAAAAAAAAAAAAAAAAAAAAAAAAAAAAMGT5qTUU3JpJbt7L5APPOaKPh4ttLSdr/Vq60/9jQb+acZCri06bUlGNm18f/TQWnH39KO/hFKy9fWlr5YOVxDESqPwqaTf5m9or937E3HV8kG/7bkfhOHtHM/VLzS+r/23wbX8Ghddnf5ax8qFoSk3tq3v3Ui64XGRqXy30te/v7nm9a9tN1qi88tcUjXoxa3ilGffMtGQGdj/AE58o+H/ACWf0zK+rXwk/wBS/g64AOAlQAAAAAAAAAAAAAAAAAAAAAAAAAAAAAAc3mDCzqUJwh6tGvg6Rg9Rk4yUl7HmcFOLi/DPFquHxcJyv/LaWeTqRWvzfVv2N9LG14q8oKaW7jpK3tHuWbmdeJWnGa0i0orbRbNfXVnBwdlduyS00209+v1LLS5SinJ9tbKdkcY2OMV0noi4vjFOcbQzSk+iTun2fRM38OxUVHzOKb6K+VPsmzOJxdPLeMskvXTltdxk0pRfW0otfVMYfF0/Ft+GqShG1Tw1CnPzTnGpXcoyfli45IRd9Eo3vex5stcHvyeqqI2LT6JKx1N/m+/3/dfcsP8AD2rfxkvTnun0vZXX6FRXGqScadWjLNTShapGEnGSpYSk705SW6w1Ra2spounK2Nw2Go5Z1KcHKUpKKfpi3dR+ER+Za7IJNe+yWwKI1WOSl7aLYZI2D4jSrK9KaklvYkkXrRNJ7AAMGQAAAAAAAAAAAAAAAAAAAAAAAAAYAMkHi3FIYeGaWrekV3f+Ccefc44l1MQ6d9FlXtlSu192dWJSrrNPx5OLOyHRVyXl9HK4jxZYqq/Mm0/Pb07aJd0j6rYfyrKlo4ys9nZ3s/ZmnEcKhKzj5ZraS/fuaXQxUdpxklrtZv2LCopLjroqblyly339yZLGVVdunJ+VRvOpGU2lUrVMsm4WcH49stvyR+OLLGU34kakZZaqoxkotJ3pKKi4ycWrXi7prr7E54bEVPVNQXaOr+SZh8HGEVHey67/U1LHh7I6Hlz92aeD4xtxpUKOa84VEnVlKPlrU6iupR9VoZL6aN6dDsx5UxMYRhGnLLFQVlVs5qMWrVmoeZa3SVrO5jkqhRoVpqaSnVleL9+iXwegkNdZKE2taLDjVRsrUuW/wDRwOX+HV4Tc6qyrJk1lmk/POabdu01H6RRYADklLk9ndGKitIAA8noAAAAAAAAAAAAAAAAAAAAAAAA04rFQpRc5ysl/uiKZxLnepKo44eLUIuzel39z658xrdSFBN+lS0927u/wkcajRUVZImsPEg4Kcu9ld9QzrFN1wekiZxLnurKMYQWRytmf905dH9Dn4em7ucneUt2YxmDU4tWIeDxrheFR6x6913JCuqFS1FEXddO58pPZvxWOy+aU1COdUk8rk3K2Z3SeiSa11euiZj8bUVNVXTWRqUrqS2jFzen/VN2/cU66lN+HUcHeLdrbr0yV9pK7tJaq+5s/BSsl4srJJJNReii4JSuvN5W46300NbVu+mbIujilJPYqYmpGWSUIqbckoucMzyuUW0r6q8JK67EiE3dxkssoO0le+tr7/Ro0SoTV2687yz5m8rvmvnTutYvNK8Xpq3YjpOU8sZ55S1buszekVt8fYKU4fqsa0HCuzUak9s34rFKDjNPWEoy+tndr7HqGBxKqU4zi7qUU18lS4VyHHK5Vpyk57pt2S7JdC24PCRpQVOCtGKsiFy743SUooseDjTx4OMnv3N4AOM7wAAAAAAAAAAAAAAAAAAAAAAAAasRiYU1mnJRXdm08950xNbx1Cd4wfoavbL2i/6u/wAHRj1K2fFvRy5V7pr5xW/77kzm+NKqliaVWLlTVnHrKLa27NbnHpyurkZYS6spys1Z6t6fJ9SqSip5IqXhQU5K/mcdfQvzNJN27Jk/VBUQ0319yrXWPJntR0/t7kk01cJCW6TPiOIqXcfClJqSh5NU5NqKSW7vJpX7ux8fiatpS8Pywjmd76rK5tR08zUVfTS2t7Xa9/Wh8mtY9vwyHj6XgtTh00t3vtb3OpRndJs5uPpzqSheMouLk7S6tKzX1Teq3XsYqeNBZtNN1foe00+0eJRa6fkm4qlCU6fif8ams66Ne5feEcGwaSq0KcPMlrFLYoGFxKqwu+p2+V+YKeEg6NVTs5ScZK2Wzd7exGZ2M5tTgtsmPTMuNaddjSXsXyxkjYLiEK0c1N3RJIZpp6ZYU01tAAGDIAAAAAAAAAAAAAAAAAAAAAAAAI2OwFOtBwqRUk+6JIAPN+J8Eq4ST0c6L2lu4+0v8nPqUfE80JuN3B3W94O8Wn0sz1aUU9GrlR47yfLM62FaTesoflb9v6WStGbv9F3j5/JCZPpun9TH6fx+CuqeIzZlUgm5Z3aEUr+Iqq8q00nFdL2020I8MHUSjFVFamnGHlV0nS8Hf/o3/c2rFZW4VU4TW6lp9u690bI4mL0TRJxqqfcdENO6+L1JtHxSw8r5puO85eWKis82nOTXd2Xtp0I+KqSquVClSnUdvNlSsk+8myeyVyVWy4mcErqWrf7GvJk6atwNuHBZF6Vmzm0OWK0KbrYjyuPlgot7vdvvtsR8Qs0Ipu17Js9S4lgI1qbpy2f6P2KNiuScWvJTlBx6OSd0votzix8yKi1Y3tkjl+nzc4ulLS/JbOWcNThRjkfRXOwcjlrgssLS8OVSVR3veW/0OuRL89E6t67AAMGQAAAAAAAAAAAAAAAAAAAAAAAAARcXxCFJxUlNuebKoU6tRvLbNpCLatmX3AJRg+IV4u2tm0pWlpJJ9XF6r5MyqxVrySu7K7Su+y7v2AI2N4RRrf8ALTjK210V/j3J0HDNhoxhKDzWtZSstrrYsrxlNT8PMs2WU2u0YuKbb6eqO/c2KrF280Xm9Oq1W+nfqe4TcJconiyuNkXGXhnlTrSlB2VpK6t7rQsnIWFh5prfpff5973PnjfJ1V1Jzw8klUebK1dKT367M2ct8vYjDzvJqzd3a6XTp8EllZNd1SSffnRD4WJbj3NtbXjey4mTBkiibAAAAAAAAAAAAAAAAAAAAAAAAAAAAAAByuM8KlWlTlHI/D8W6nKrFPOoq6lT10y/qdUAFfr8uVJZ1fDp1PNmcJyqRl4cIKCm3fw7wT720t1NGP5Xr1bt1KKcpVpu0ZWTnKElllbM15Et1312LOACuVOV5uUnmo2/mWvCWaebEQxCWId/MvK4/N/YmcM4H4VTxZeG3lqJKEbRg51ZVGqd9o2kl0vr3sdcAAAAAAAAAAAAAAAAAAAAAAAAAH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AutoShape 8" descr="https://encrypted-tbn3.gstatic.com/images?q=tbn:ANd9GcRktl7mArkLBagWRGYMD0oCWhRy61oyhH817_wQFcUnSuseYMTlZw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26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5796136" y="275211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NARIÑO</a:t>
            </a: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124442"/>
              </p:ext>
            </p:extLst>
          </p:nvPr>
        </p:nvGraphicFramePr>
        <p:xfrm>
          <a:off x="755576" y="1916832"/>
          <a:ext cx="3024336" cy="32403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024336"/>
              </a:tblGrid>
              <a:tr h="844458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395902">
                <a:tc>
                  <a:txBody>
                    <a:bodyPr/>
                    <a:lstStyle/>
                    <a:p>
                      <a:pPr algn="l"/>
                      <a:r>
                        <a:rPr lang="es-CO" sz="1800" dirty="0" smtClean="0"/>
                        <a:t>-  Nariño Alcanza el Bienvivir</a:t>
                      </a:r>
                    </a:p>
                    <a:p>
                      <a:pPr algn="l"/>
                      <a:r>
                        <a:rPr lang="es-CO" sz="1800" dirty="0" smtClean="0"/>
                        <a:t>-  Nariño Potencia la Diferencia</a:t>
                      </a:r>
                    </a:p>
                    <a:p>
                      <a:pPr algn="l"/>
                      <a:r>
                        <a:rPr lang="es-CO" sz="1800" dirty="0" smtClean="0"/>
                        <a:t>-  Nariño Potencia Alimentaria</a:t>
                      </a:r>
                    </a:p>
                    <a:p>
                      <a:pPr algn="l"/>
                      <a:r>
                        <a:rPr lang="es-CO" sz="1800" dirty="0" smtClean="0"/>
                        <a:t>-</a:t>
                      </a:r>
                      <a:r>
                        <a:rPr lang="es-CO" sz="1800" baseline="0" dirty="0" smtClean="0"/>
                        <a:t> </a:t>
                      </a:r>
                      <a:r>
                        <a:rPr lang="es-CO" sz="1800" dirty="0" smtClean="0"/>
                        <a:t> Nariño Viabiliza la Vía Campesina</a:t>
                      </a:r>
                    </a:p>
                    <a:p>
                      <a:pPr algn="l"/>
                      <a:r>
                        <a:rPr lang="es-CO" sz="1800" dirty="0" smtClean="0"/>
                        <a:t>- Nariño Verde y Biodiverso</a:t>
                      </a:r>
                      <a:endParaRPr lang="es-CO" sz="1800" b="0" dirty="0">
                        <a:latin typeface="+mj-lt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" name="Picture 2" descr="http://www.colombia-sa.com/departamentos/narino/images/narin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214" y="144016"/>
            <a:ext cx="1050994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28800"/>
            <a:ext cx="2880320" cy="379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327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364088" y="318274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CHOCÓ</a:t>
            </a:r>
            <a:endParaRPr lang="es-ES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charset="0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469934"/>
              </p:ext>
            </p:extLst>
          </p:nvPr>
        </p:nvGraphicFramePr>
        <p:xfrm>
          <a:off x="755576" y="1556792"/>
          <a:ext cx="3888432" cy="350629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888432"/>
              </a:tblGrid>
              <a:tr h="945976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202491">
                <a:tc>
                  <a:txBody>
                    <a:bodyPr/>
                    <a:lstStyle/>
                    <a:p>
                      <a:pPr algn="l"/>
                      <a:r>
                        <a:rPr lang="es-CO" sz="1800" dirty="0" smtClean="0"/>
                        <a:t>-  Gestión de la Biodiversidad, </a:t>
                      </a:r>
                    </a:p>
                    <a:p>
                      <a:pPr algn="l"/>
                      <a:r>
                        <a:rPr lang="es-CO" sz="1800" dirty="0" smtClean="0"/>
                        <a:t>- Formación de Talento Humano, </a:t>
                      </a:r>
                    </a:p>
                    <a:p>
                      <a:pPr algn="l"/>
                      <a:r>
                        <a:rPr lang="es-CO" sz="1800" dirty="0" smtClean="0"/>
                        <a:t>- Infraestructura para el Desarrollo Sostenible, </a:t>
                      </a:r>
                    </a:p>
                    <a:p>
                      <a:pPr algn="l"/>
                      <a:r>
                        <a:rPr lang="es-CO" sz="1800" dirty="0" smtClean="0"/>
                        <a:t>- Proyectos </a:t>
                      </a:r>
                      <a:r>
                        <a:rPr lang="es-CO" sz="1800" dirty="0" err="1" smtClean="0"/>
                        <a:t>Ecoturisticos</a:t>
                      </a:r>
                      <a:r>
                        <a:rPr lang="es-CO" sz="1800" dirty="0" smtClean="0"/>
                        <a:t>, </a:t>
                      </a:r>
                    </a:p>
                    <a:p>
                      <a:pPr algn="l"/>
                      <a:r>
                        <a:rPr lang="es-CO" sz="1800" dirty="0" smtClean="0"/>
                        <a:t>- Pesca y Acuicultura, </a:t>
                      </a:r>
                    </a:p>
                    <a:p>
                      <a:pPr algn="l"/>
                      <a:r>
                        <a:rPr lang="es-CO" sz="1800" dirty="0" smtClean="0"/>
                        <a:t>- Productividad y Competitividad, </a:t>
                      </a:r>
                    </a:p>
                    <a:p>
                      <a:pPr algn="l"/>
                      <a:r>
                        <a:rPr lang="es-CO" sz="1800" dirty="0" smtClean="0"/>
                        <a:t>-  Servicios Públicos, </a:t>
                      </a:r>
                    </a:p>
                    <a:p>
                      <a:pPr algn="l"/>
                      <a:r>
                        <a:rPr lang="es-CO" sz="1800" dirty="0" smtClean="0"/>
                        <a:t>-</a:t>
                      </a:r>
                      <a:r>
                        <a:rPr lang="es-CO" sz="1800" baseline="0" dirty="0" smtClean="0"/>
                        <a:t> </a:t>
                      </a:r>
                      <a:r>
                        <a:rPr lang="es-CO" sz="1800" dirty="0" smtClean="0"/>
                        <a:t> </a:t>
                      </a:r>
                      <a:r>
                        <a:rPr lang="es-CO" sz="1800" dirty="0" err="1" smtClean="0"/>
                        <a:t>Technology</a:t>
                      </a:r>
                      <a:r>
                        <a:rPr lang="es-CO" sz="1800" dirty="0" smtClean="0"/>
                        <a:t>  </a:t>
                      </a:r>
                      <a:r>
                        <a:rPr lang="es-CO" sz="1800" dirty="0" err="1" smtClean="0"/>
                        <a:t>Roanmap</a:t>
                      </a:r>
                      <a:r>
                        <a:rPr lang="es-CO" sz="1800" dirty="0" smtClean="0"/>
                        <a:t>. </a:t>
                      </a:r>
                      <a:endParaRPr lang="es-CO" sz="1800" b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22" name="Picture 2" descr="http://www.colombia-sa.com/departamentos/choco/images/choc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189" y="0"/>
            <a:ext cx="4458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006" y="1264479"/>
            <a:ext cx="2879434" cy="374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4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56176" y="262389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CAUCA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442720"/>
              </p:ext>
            </p:extLst>
          </p:nvPr>
        </p:nvGraphicFramePr>
        <p:xfrm>
          <a:off x="395536" y="1597144"/>
          <a:ext cx="4536504" cy="40233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536504"/>
              </a:tblGrid>
              <a:tr h="172782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 smtClean="0"/>
                        <a:t>LÍNEAS </a:t>
                      </a:r>
                    </a:p>
                    <a:p>
                      <a:pPr algn="ctr"/>
                      <a:r>
                        <a:rPr lang="es-CO" sz="1400" dirty="0" smtClean="0"/>
                        <a:t>ESTRATEGICAS DEL </a:t>
                      </a:r>
                      <a:r>
                        <a:rPr lang="es-CO" sz="1400" dirty="0" err="1" smtClean="0"/>
                        <a:t>PEDCTeI</a:t>
                      </a:r>
                      <a:endParaRPr lang="es-CO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44647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" sz="1400" kern="1200" dirty="0" smtClean="0">
                          <a:effectLst/>
                        </a:rPr>
                        <a:t>Diseño de un sistema regional de ciencia tecnología e innovación soportado en un enfoque de apropiación social de conocimiento.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" sz="1400" kern="1200" dirty="0" smtClean="0">
                          <a:effectLst/>
                        </a:rPr>
                        <a:t>Generación de un sistema de gestión de conocimiento regional.</a:t>
                      </a:r>
                      <a:endParaRPr lang="es-CO" sz="1400" kern="1200" dirty="0" smtClean="0">
                        <a:effectLst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" sz="1400" kern="1200" dirty="0" smtClean="0">
                          <a:effectLst/>
                        </a:rPr>
                        <a:t>Sistematización del proceso de gestión de conocimiento más apropiado para los actores    del sistema.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" sz="1400" kern="1200" dirty="0" smtClean="0">
                          <a:effectLst/>
                        </a:rPr>
                        <a:t>Plan prospectivo de formación del talento humano para la</a:t>
                      </a:r>
                      <a:r>
                        <a:rPr lang="es-ES" sz="1400" kern="1200" baseline="0" dirty="0" smtClean="0">
                          <a:effectLst/>
                        </a:rPr>
                        <a:t> </a:t>
                      </a:r>
                      <a:r>
                        <a:rPr lang="es-ES" sz="1400" kern="1200" dirty="0" smtClean="0">
                          <a:effectLst/>
                        </a:rPr>
                        <a:t>ciencia, la tecnología y la innovación.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" sz="1400" kern="1200" dirty="0" smtClean="0">
                          <a:effectLst/>
                        </a:rPr>
                        <a:t>Directrices de política regional para el financiamiento de la  </a:t>
                      </a:r>
                      <a:r>
                        <a:rPr lang="es-ES" sz="1400" kern="1200" dirty="0" err="1" smtClean="0">
                          <a:effectLst/>
                        </a:rPr>
                        <a:t>CTeI</a:t>
                      </a:r>
                      <a:r>
                        <a:rPr lang="es-ES" sz="1400" kern="1200" dirty="0" smtClean="0">
                          <a:effectLst/>
                        </a:rPr>
                        <a:t> que incluya instrumentos y  alternativas de financiación para la </a:t>
                      </a:r>
                      <a:r>
                        <a:rPr lang="es-ES" sz="1400" kern="1200" dirty="0" err="1" smtClean="0">
                          <a:effectLst/>
                        </a:rPr>
                        <a:t>CTeI</a:t>
                      </a:r>
                      <a:r>
                        <a:rPr lang="es-ES" sz="1400" kern="1200" dirty="0" smtClean="0">
                          <a:effectLst/>
                        </a:rPr>
                        <a:t>.</a:t>
                      </a:r>
                      <a:endParaRPr lang="es-CO" sz="1400" kern="1200" dirty="0" smtClean="0">
                        <a:effectLst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" sz="1400" kern="1200" dirty="0" smtClean="0">
                          <a:effectLst/>
                        </a:rPr>
                        <a:t>Establecimiento de un mecanismo de medición -indicadores  para la </a:t>
                      </a:r>
                      <a:r>
                        <a:rPr lang="es-ES" sz="1400" kern="1200" dirty="0" err="1" smtClean="0">
                          <a:effectLst/>
                        </a:rPr>
                        <a:t>CTeI</a:t>
                      </a:r>
                      <a:r>
                        <a:rPr lang="es-ES" sz="1400" kern="1200" dirty="0" smtClean="0">
                          <a:effectLst/>
                        </a:rPr>
                        <a:t> en la región.</a:t>
                      </a:r>
                      <a:endParaRPr lang="es-CO" sz="1400" kern="1200" dirty="0" smtClean="0">
                        <a:effectLst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" sz="1400" kern="1200" dirty="0" smtClean="0">
                          <a:effectLst/>
                        </a:rPr>
                        <a:t>Propuesta de política para abordar la innovación en la regional </a:t>
                      </a:r>
                      <a:endParaRPr lang="es-CO" sz="14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7890" name="Picture 2" descr="http://www.colombia-sa.com/departamentos/cauca/images/cauc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696" y="171647"/>
            <a:ext cx="1284704" cy="132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84784"/>
            <a:ext cx="310712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770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076056" y="539969"/>
            <a:ext cx="387856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VALLE DEL CAUCA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829818"/>
              </p:ext>
            </p:extLst>
          </p:nvPr>
        </p:nvGraphicFramePr>
        <p:xfrm>
          <a:off x="35496" y="1340768"/>
          <a:ext cx="5256584" cy="48463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256584"/>
              </a:tblGrid>
              <a:tr h="353514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53514">
                <a:tc>
                  <a:txBody>
                    <a:bodyPr/>
                    <a:lstStyle/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dirty="0" smtClean="0"/>
                        <a:t>Institucionalidad del Sistema de Ciencia, Tecnología e Innovación, 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dirty="0" smtClean="0"/>
                        <a:t> Formación del Talento Humano Regional en Ciencia, Tecnología e Innovación, </a:t>
                      </a:r>
                    </a:p>
                    <a:p>
                      <a:pPr algn="l"/>
                      <a:r>
                        <a:rPr lang="es-CO" sz="1800" dirty="0" smtClean="0"/>
                        <a:t>-</a:t>
                      </a:r>
                      <a:r>
                        <a:rPr lang="es-CO" sz="1800" baseline="0" dirty="0" smtClean="0"/>
                        <a:t>    </a:t>
                      </a:r>
                      <a:r>
                        <a:rPr lang="es-CO" sz="1800" dirty="0" smtClean="0"/>
                        <a:t>Ciencia, Tecnología e Innovación para la Transformación    </a:t>
                      </a:r>
                    </a:p>
                    <a:p>
                      <a:pPr algn="l"/>
                      <a:r>
                        <a:rPr lang="es-CO" sz="1800" dirty="0" smtClean="0"/>
                        <a:t>     Productiva en el Valle del Cauca, 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dirty="0" smtClean="0"/>
                        <a:t>Fomentar las Actividades de Ciencia, Tecnología e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s-CO" sz="1800" dirty="0" smtClean="0"/>
                        <a:t>     Innovación para la Equidad y el Desarrollo Social, 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s-CO" sz="1800" dirty="0" smtClean="0"/>
                        <a:t>      Ambiental e Institucional de la Región, 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dirty="0" smtClean="0"/>
                        <a:t>Ciencia, Tecnología e Innovación para la Investigación Regional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dirty="0" smtClean="0"/>
                        <a:t>Apropiación Social del Conocimiento en las Subregiones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s-CO" sz="1800" dirty="0" smtClean="0"/>
                        <a:t>     del Valle del Cauca.</a:t>
                      </a:r>
                      <a:endParaRPr lang="es-CO" sz="18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0962" name="Picture 2" descr="http://www.colombia-sa.com/departamentos/valle/images/mapa_valle-del-cauc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183" y="69986"/>
            <a:ext cx="972292" cy="111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616845"/>
            <a:ext cx="2794003" cy="3616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19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1115616" y="2633008"/>
            <a:ext cx="7128792" cy="1938992"/>
          </a:xfrm>
          <a:prstGeom prst="rect">
            <a:avLst/>
          </a:prstGeom>
          <a:noFill/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sz="6000" b="1" dirty="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REGION CENTRO ORIENTE</a:t>
            </a:r>
          </a:p>
        </p:txBody>
      </p:sp>
      <p:sp>
        <p:nvSpPr>
          <p:cNvPr id="2" name="AutoShape 2" descr="data:image/jpeg;base64,/9j/4AAQSkZJRgABAQAAAQABAAD/2wCEAAkGBhQSEBQQEhAVFRUWFhUXFRUYFRQWFRgUFRgWFRcXFRcZHCceGhojHBUUIC8gIycpLCwtFR4xNTAqNSYrLCkBCQoKDgwOGg8PGiwkHSQpLCkpLC0pKTIpLS8vLCkvNSk1LSwsLCwwLCksLCwsKSwsKSksLCksLCwpKiksKSwsLP/AABEIAJ8BAAMBIgACEQEDEQH/xAAbAAEAAQUBAAAAAAAAAAAAAAAABAECAwUGB//EAEAQAAIBAgMGBAIGCAUFAQAAAAECAAMRBBIhBRMiMUFRBjJhcSOxFHKBkZLRFUJSU6HB4fAzYmOywiRDgqLxB//EABoBAQACAwEAAAAAAAAAAAAAAAABAwIEBQb/xAAlEQACAgEEAgMBAQEBAAAAAAAAAQIDEQQSMUEFIRMiUWGRgSP/2gAMAwEAAhEDEQA/APU5WWubAnsCfuF5HpNUKg/D1APJ+ovIBKiYLVO9P7ni1TvT+54BnlJh+J/p/wDvIC7bU1jhxWpbwC5X4lvbNyza+W95DaXINrEj7xwyg5LEkaZr8ievtJAkgrERAEREAREQBERAEREAREQBERAESk1+O27SpNkZjm6gAm3vMJ2RrWZPCGDYXicXt/xfxmnTqFQACbeZr9vymkp+Ia4OZWe3q1z/AB0nOs8nXCe1JtfpmoHp94nLbB8Xbxt3U0bva06hTeb9VsbY7omLWC6IiWkCIiAWVvKfY/Iy3C/4afVX5CXVfKfY/Iy3Df4afVX/AGiAZIms25t5MMmY8Tm2WmCMzE/Iesh7A8WU64y1CtOqD5CeEi+hVjz9ucrdsFLY37JwzfWnn/iHwalPeVFxNNEvnyPqy3N7rY5mOblp9s7vF4gU6b1DyVWY/wDiLzzFKe8Jr1OJ2OYk89eQHoOX2TR8hfCqK3LL6MoLJ2mw9vricoCuDTcAlrcV0bi4dATzI6ToJxHgpam8ZgpFFm0J61QCDl9Mua/rO3m3ppuyqMpdmL9MrERLyBERAEREAREQBERAERKQCspLalUKMzEADmToJy+2fGarw0iB/nI/2r/MzXv1NdKzJ/8AOyUmzqXcAXJsBzJ0E818VY3f1+AkC1tNCQNAT/fKYMRtVn6u5PVibTHRpEEs3M/ZPP6vyDuWEsItjHBalAkgvbTQWkm0inaik2W7H/KC0uK1nHDRce4t/WaS0t9nvazPKRgqVTvkWkC1S40HY9/76T1bAqwpgNztOX8G7ENNjUdLEga9TOwnqdHp/grS77KJPLKxETcMRERALKvlPsfkZZhvIn1V+Ql9byn2PyM03iJmGAdkqbshEJPIkWF1B6E8vtmMpbU2DkvFNIrjK7XzEhSO44dF+z+c33h/wvhKlKliADVJysGYmwdTqQvSxFvsnLbkbsk311JJ19yZ6D4crl8JQdiCWpqSbAAnXWw0nG0Eo3XTngtl6SRJ2nhRVo1KbXIZGBtz5E6et55nsdXxBWhTK5ypY5jYADne2vWeqzBQwNOmWZKaKWN2IUAk+pm/qdJG+UXLowUsGt2PsYYanTp5ixNQsx6ZihvlHQaTczBX81P63/FpnvNqMVFYRiViUvEyBWJSVgCJSY6+IVFLOwUDqZDaSywZImgq+M6IbKAx/CPuBNzJ+E25SqcnAPY6H+MohqapvEZInazLtHaiUQC558gNSe+kj4bxFRf9ax7Np/Sc546xoY00RrnUMR0vrYHvpOdGEI1DEHvf5zl6jyUqrXFYaLFDKPUvpac86/iEjYvblGmLmopPRVIJP3TyzEYqqtRaYKktrcroFHPl1PKSmSoQRmAuOgsfvmE/KTx6SWf6NhM2x4mavUyBwTzCX4VHt1Mi0sNbibU9TMmGqUN2lOtmCBcOrUUo8QqI439Q1N2Scwu2ZagNuGxkWjg8JlcOWa9EKDlxAvXK1bshNrcW4HELWJ5azXnpfked/JO7BJo1kbysG9jeR9oksBSXRnYKPS/M/deZNqnCbx08zBnUWDst2rUrkbq2e1PeHna4m12PsJHxSvQRhRVBmJWoq73Ow4BU1sUCHmdSdZZT47FqecpMhz9HWbD2FSoUlVUA0GttT7mbMUF7CXIthaXT0ZUWhZWViAIiIAiIgFlbyn2PyM0HiugzYDhFwopM465FAJt3tzt6Tf1vKfY/IzVbbxpo4F6i8xSUDlzYKo0PPnK7UnBp/hK5OGKb3d0V51WVB7E6n7rn7J6dTphQFGgAAHTQacpwfgzAF8QKl1y0eYPmLOCAQOg56zvpz/GU7KnL9ZlN5ZqvEWKenTUo+XjAY26WJtmyME1tqRY8tL3kKn4kqXI3JNqDVDdXV94tJamUqAVGa9tO3WbB9o1Bi1w6quUrvC3VUAZXDDN5ixp5dOTNztIFM4sPXq5mKIcRkpMSc9gN0FQAWF78Qa5vNyTecrJBdjNqVd0x3XxVqrTQIGYM1SmpDAMBe2c36cBmGj4hrhAGw5ZkCLUBV0dnLVEuoAKi4RW5/ry7E7QxQqKu7ViDcfDqBWG6Llg+ew1Jp5Odxf0l1XaeK0YUmUMqHyVH3Ydq2hQMLvYUQ1rWLX5CQ5f1/wCAtwu3qzXYUw4LnKAKgGRaC1SqEqCSWzKL6X0luF8R1bUr07h3ILXcnUp5VCjlnIPbJ7kE2vjAtjRLFaCtxK5Zqm7ViSQbXz3XJodL3mf9KYnO6MmgNRVYUqp3li4BBD2p2AQ63vm0tI3P9f8AgN8Iml2VtGu1YU6lIhN0DmKMDvAtM+Ykhrln6DyzdTYjJSWUYmHFYtaa5nYKPX+Q6zz3bfiBq9YIgLlnCUkvZQWIAue/UntHi6q74p0LaC1h2B5Cc9sqsy1Q1OoKdVC4GZQSoYFcyX0uATY9Lzg6rUfNJwl6in7LlHHslYrYVd7oU4mqboVg65N5u9+pUgeQ07EMB1Epg6WIy0wadQ50zrlGfQWBvfy+ZCRf9de8ybR2vXQIzVabsjA0iaQ3hYI1IAkWB4Gy8uSr2mRquIq0RSd6aqaZQqtP9V1phutgfhJy9e8rk9Ls59D7FlSjXUhqtFwLBlW3FZqu4ACKNHz6WNuYkos4LD6PXugBf4ZOUEEgkg2tYE6X5HtFXE4lqm9NamH04hS14a30lR2sKl+nIkSzDvUpgZDRQBsyhaNhTcK1PPS10cqzAk35+komtHLtkrcavaGLy1qTqMwZSBbX1BkgbVIIDIyi4F9La+xkXFhTUo0UFwh1XsB1Jm0xNAFbECa09iUU0ZGdKlxeY8VVspJ7G/tNfsurbMMxIB4b87flJS0DiK6UBy0Z/qg6D7T8jIq00p3KtBvCN74J8PhvjuvPkLaAdAJ3arYWEwYHCimgQDkJIns4RUEoro1hKxEyAiIgCIiAIiIBZW8p9j8jOW8aYZ2wlJ1uVplWqKP2SgAY+inX7Z1TLcW7/wA5gXB2AAqPYC3McvumFkFZFxfZK9Gg8C7NZKT1nFjVKlR/pqNCfc3P3Tp5g+in95U/EPyj6Kf3lT8Q/KRVWq4KC6DeTKEFybC50JtqQOWsumD6Kf3lT8Q/KPop/eVPxD8pYQK/mp/W/wCLTPMK4XUEu5tqLnS9iO3rM0ARKxAKWlrk20l01+3to7mgzjnyHoT1+wXmFk1CLk+iUcFtVj9Mqh2DHMLkC3TQW9OUh43ZqVNSNRyI0I9jIL7QbOatQ8Nrj0vqST16Tb03uJ4y9yVm9dmwuDQ7Mos9Yl2DCkSqa8RPUsOhHKb/AAuGr1TT3VDMKr1EpnOFBalcvm04Robd7TUFB9KGXQgXPYg6a/bN1gto4iioSk9PKGzAMjE33prG5DdSSunSbEXTKebeMeiHnoiJjCQvwawLXygUnOawucptqANfbWa9qVaq9RjRqBaQYsCCgUIuds5I81tQvqO83KbQqhRSenTekVZXSmCrNmpinc5nA6AmxU366kSJitvVKtWsmSmmc1cgcOzKldKaVACrBGvu1OoNpsV16VJyizHLMdCnuwcuGqKFCMwKFXtUcU1yqdXOYgaTM+IuGvRrcPn+E/Dpm4u3Dr7ayb+lsTmVlNBMuqhadSw+ItW1i3K6AexmFsTXJBzUwASVULUIGai2HtcvcgK5IuefppKpR0jedzJ+xqK2CpqM27dCQWVmV0zDmSpPMag29ROx8AbGCqapuSxvc3Jt01M5naBeqtKg+7VEa4FNWW4KIjXzMQLrTGg637z07Y4UUVycrCdbx8YZcoyyYTyTpWInVKxERAEREAREQBERAEREAREQBERAEREASkSFtXai0EzHUnRV7n+Q9ZhOcYRcpcIJZJGIxKouZ2CjuTb/AOzQbb2vh61F6OduIWuF/Oclj9pVMS5YtpyHTT07CQMZhqoX4ba9if1Tzt6zhW+UlKW2GEv6XKBiNA1KYFr2PK9gSp0PtcXlVqvT8w07i/OZNmY8H4ZUowHlP3ad5JpYalUo16jkK6tUtUZ/KqhcihQ4Kk8VgUYPcai00aqpWTcHxyZN4Ndi6gZ6VRbXDW9w2n8NTN0pkBvDihzTOILWNRlVGoB2C1hSRlYuEANNt6QTy+8SKGDTI1sa2ZKVNyCKJW9SmammtyqkBDre7jtrZZoZySSa9EKSMtaqFBJ5DnNJtDECot0DZgQVIU3/ALMmJXXEUbX5gZrHk3O0s2c5Dmi+pGobuPzmnXH48t8oyJlPFgIrVCEv+0QNZIvpfpMArZGf4m6Ztzu6ppGsqqjE1kygGxYFdba5cpIBlA+BDUQVck5t4CKqXbKTrTUMoGcghVNgND3l9eiVsVJS56I3YKYDBNisRkUEqpGc9L8wvv3+yeoYPCimgQdJ5tg8FhkQLkrFjVJ0p4umWpE1rK1idD8A6G+p6gk+geH8I9PDUkqEl8t2BvwluLILkmy3yi5PKei0laqhsSKZPJsYlJWbpiIiIAiIgCIiAIiIAiUiAViUiAViUiAViIgFDPP/ABhiy2JamGuQFHooIuR7/nPQJxvi/Y7Cr9JRbgqA9uhXr93ynP8AI1ysp+vRnB4ZoKNKwtMktRri8unjnz7LyBtLBI4u2hF7EGxF+xkfZpzMRUCsy2yvlFyp+RmbbV90WUkEagjnpJGDpi2a97jne82lJqr2QQsXswBgyotuq5RY+trcx+cvwbU30NNbjplGhPX+s2RmpVb4rTQKmvrmPX2t/GITc4tN8IGbGbN1z0zlcdehHYianH1qqMtU07G4BytcH0INve86eQNs0waRJ6cvc6RTc9yjJZ6JwSwxy362mx8EbKWpVeu+rA2W/QDoJpKVcLQUk/qi5/vtOs8AYZhSLsLZiSB2B5X9Z1PE1/8ArJ44K7ODrx2ufvMQJWejKRERAEREAREQBERAEREA0fiDMamGRQ7ZmrZkSuaBYLTBF3B5A62msrbdrYZqVB3RmBpZw3E1q1Uqq71nUsVQqMyo1yDe067L/f5S1qQJuVUnuVBNuwJF7QDmqniOqgd3NLKVxRSyPdTQriiuc5uIMCCfKAeoFzMWH8S13XKrUswqYlS5S4K0KC1xwpVK3JbKbMRbX0nVbodh16DkefTr17wtFRyVR7Ko6W6Dtp7QDlcTt+pu2So1MGp9HylVYWXEU3dl4qijMAhAcst78r2E3mwMea2FpViACy6hfLcErpqe3c+8mtRUixVSNNCqkactCOnTtLwtoBWIiAUnOeLvEApIaK61HBH1QevvOiY21M8uxdffYipUP7Rt7Tm+R1DprwuWZwWWRVrFFS5plnWmyUBn3zJUOWmV4chY6HLe9jJIWsCVOHZrKjXQoV4yUCgluJs6sllvqtpRKdQBVWtYJlCEU6e8VUbOi722bKrWIHpblBWqbfHsAUICU6aKrU3ashUAWB3jMx73nFctG/0s+xTEYSs1kNAnOhICPTJW9R6IV2LZcxZSAFJvy53mt+hYqnTplRmSoKZVrrmTeFlVXUkWN0YXNhcWvNma9VeLfILZbLuKW7GV2rKwS1gyu7sG6FjI+CxOKqBdxmqKuWzmnSu27Z2XOzauoao516n2m1RXRZlVpshtohnEVqDFa1yBbNcKGTMAysSpKspBGo7zG2PBrbxASqrZ2HK58qjub/OdBR8GYjFMz4lrE5LAAf8AbUKuYDQ6AD7JE2nsV6INFkC6gqR5WykHmPaL9J8f3cfXf8QUsl+IxRpf49KpRve28W2a3mAtfUdRzkXEY5WSzoyqwFmYAA5lLIRrcggXv6Tc1dtuSWGGy3eo91rU1qA1Hp1GVGWgFCk07MWDMQxGaQsXtZ/M+FpZL8dMPwtTNN6bUhwXVeMEHW2Ue8o+DS5+sxmRpsLj0FJbuLg3sT2N53Xgnbq1C1JTe1iNOh/rNDgdtVAozUFc70VmbeAKWzs/CpQ5dHyWvayiT/Aa2q1HqNmqORmbTiKgC/v8+c3tGq42/WfPREs49noErKCVnbKhETHWrBRmZgo01JAGpsNT3JA+2AZImPejNkuMxBbLfiyggE252BIF/WZLQBEWi0ARKMbAk6Aak9ABzlKbhlDA3BAII1BBFwQexBBgF0REAREQBERAEREAREQCFtmrlw9ZhzFNyPsUzzXBpZZ6liKIdWQi4YEEeh0M8vxVI4Z2p1NLHQnkV6G84flqZzUXFZLa2Z5GxmMCW0JJNgoFyT2Exna1P9tfxCbDwts84jECsRwJfL6sdCfa2k5Oj0crbEpJ47M5SwjFgPDdfFPaohp09Lg2zN3F72tPRcBs9aSBVUCwtJCIByEunrKaYUx2wRQ3kWnNeO1H0dWJFw4t3N+3fSdLOI//AEBX3lJrcABA+ux/oBKtY2qZeskx5NPTNxMONHCZXD1b6dpixrcl76afwE8dCDdiijYbImztoIRow16X1HpNjsJS2JUqTz6ddNb/AMJ1uxfC9E4ZVqUlNx21+8azZ4Hw9SpG6IB2np6fHKu1WZKXPJskGkulBKzqlYmHF4VaiPTbyupU97MLXHqOf2TNEA5TFbOxT0jUYMKhelTdVKlmoUg2YrxqDnqMahXMCRYekt/RGINMEmsWSgu6+IFIqjEVGswVyCwpFBqSLaXJnWykA5MYLErWrOyVqg/6jhV0RKqNfcoj7262BXkqlbHU9a0cNiKdJclLEMxTFK4aolxVqrSNJlzVTampV1GpIve2pnWRAOR/RmKNfMxqEWFiCmTd7gKUYmpzz3uMh1sc0pgtn4lcRhyabqqbhXOe67pcOqMP8W3nvdRT5i+YzrpWAIiIAiIgCIiAIiIAiIgFJhr4JH8yKfcA/OZ4gGu/QNH90v4V/KS6GFVBZVA9pmiAUlYiAUkTaeGz0nWwJym1/wBq2n8ZMlCJEluWGDx9cQKS2bRgbEdb8rAc5ttgbEetVWo6kKDcXndVNgUWfeGkuf8AasL/AHybSohRYC059Hj4VT35yzNzbK0ksAOwl8pKzomAiIgCIiAIiIAiIgCIiAIi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AutoShape 2" descr="data:image/jpeg;base64,/9j/4AAQSkZJRgABAQAAAQABAAD/2wCEAAkGBhAQERUQDxASExIRFA8SERcSFRAXEhcSFhUWFBMXEhIXGzIgFxsjGRQSHzAgIzMqLCwwGR4xNTQqNSYrLCoBCQoKDgwOGg8PGiskHyIuLCoyLy8qLCk0LyksLTA0KjIvMiwsLCwsLDU0LCwsKi8sLCwvLy4sLCwsLC0sLDQsLP/AABEIAN0A5AMBIgACEQEDEQH/xAAbAAEAAgMBAQAAAAAAAAAAAAAABAYBAwUHAv/EADYQAAIBAgQEBQIEBgIDAAAAAAABAgMRBBIhMQUGQVETIjJhgXGRFEKhwQcjUrHR8DNyJJLh/8QAGgEBAAIDAQAAAAAAAAAAAAAAAAUGAQMEAv/EACoRAAICAgIBAwMEAwEAAAAAAAABAgMEERIhMQVBURNh0SJCsfAycfEU/9oADAMBAAIRAxEAPwD1QAGAAAAAAAAAAACJjOK0aLSqzytpy9NR+VaOTcYvKl3dgCWDEZX212enZ7C4BkGD4jVTcoq942vo7aq6166W27gH2ZKJV5txGHxU6VazgpaXVtHqmn2LjgMfCtBTg7pm6ymVaTfh+5z05EbW0umvKZKABpOgAAAAAAAAAAAAAAAAAAAAAAAAAAAAAAHNx3CPGqqcpzjDwp02oTnByzSTall3jZPqdIAFWrcrVZVKrTpKFSNaCytpuMpQcFJKnfSMLayl7WWg4lytVn5aToxgp15U1tkzzhOOX+W7el+nK1fd7FpABXK/K2aUppU88niJKXmvnnilWpyvbeMLxv0u0tGzfwjgtWliKlabp5aiqLybturnjJrIuja1cmu9np3D5cl3Wm4BWudeC+JT8eK89JNtW9UN3r7asrnK3GXQrRo3vGrdxXa29l21OrzVzVdOhRu1JNSa6rb4j/cj/wAPOB5k8VUs20oQW7jGN7p9pX3JJ8qsfjYvPj7ETHjflc6n/iu38/H/AEvkXdXMmEZI0lgAAAAAAAAAAAAAAAAAAAAAAAAAAAAAAAAAAACJxLiMaEM8tdUklu2edYjjdWpWqyhJulUd8qflvbv19y681cKnXpWpu043t213/QomEeXySjllHRp7omfT41tb/cV/1Wdykl+3+7M4eg9ZT1lLf/C9iRg8ZVws/EovR+uD9Mv8P3MmJPuSc4RmuMl0Qtds65coPTL3wXjdPFU1OGj2lF7xl1TOkeTfjnh5eLRnaV43S2lqlZrrueqYeblFN7tJsruVR9GfFPotuFk/+ivk1pro2gA5TtAAAAAAAAAAAAAAAAAAAAAAAAAAAAAAAAAMFA5x4bUpVvHUXKnq21dyXe6/pR6Aa61OMk1NJrrfa3ubqbpVS5ROfIx4Xw4zPMqGIjNXTNNejUr1I4alZOopNybatFWva2t9SdxunCOMmqezUW7WtdJLQjznOnKNan66buvddU/Zlgm52U7j02iq1qunI1PuKZa8HyLhoxipRUpRUbu27XUskI2Vl0IfB+IrEUYVUrZ4p27d0TitNv3Likl4AAMGQAAAAAAAAAAAAAAAAAAAAAAAAAAAAAAAAAacXQ8SEoPaSa+5uNdatGEXKbSitW2ZW99GJa09+Dy+rh6lOvKFZWktI6WThfRp9TfON1Y6POXEKVSVOdJ3dNtSe11K2i7vS5xvxysnlnZu0Xlllb7KVrN6Ms1NjdadnTKbk1RVrVXaOpwXmSphKPg+C6jTeV5kll3SenwdDAc81JVIxrUYwjNqKalez97lcjjqbtacddtUaMZi6cotJ5vp01tq+mrRplh0tPSOiHqGQpLb2l9j1mEk1ddT6OHyXic+DptyzNK0m73zLdP6bHcK8WsAAAAAAAAAAAAAAAAAAAAAAAAAAAAAAAAAGjGYVVIODtquu1+hvMMzvXgw0n0zySeHlKc6dSV5U3KOm1/YRpyjUhVUJuUFh42U0qTVFRSajbW6gnZ6JuT1JVaP/kVL73/dm4tDrU4rZS1dKuT4nNUZ5bSo5pONpejLUl4Uad6ml9JLOrdXqMTicqm505JPO25eDZxakowlaPog2nG2t10tG3SIWNis0M3pzxT+Xa5qsohGLkvY3VZM5zUW129Ft/h1CosM88XGLk5QzaSs97roWwjcPUVTiotaJXtb9SSVxvb2W6K4pJAAGDIAAAAAAAAAAAAAAAAAAAAAAAAAAAAAAMGT5qTUU3JpJbt7L5APPOaKPh4ttLSdr/Vq60/9jQb+acZCri06bUlGNm18f/TQWnH39KO/hFKy9fWlr5YOVxDESqPwqaTf5m9or937E3HV8kG/7bkfhOHtHM/VLzS+r/23wbX8Ghddnf5ax8qFoSk3tq3v3Ui64XGRqXy30te/v7nm9a9tN1qi88tcUjXoxa3ilGffMtGQGdj/AE58o+H/ACWf0zK+rXwk/wBS/g64AOAlQAAAAAAAAAAAAAAAAAAAAAAAAAAAAAAc3mDCzqUJwh6tGvg6Rg9Rk4yUl7HmcFOLi/DPFquHxcJyv/LaWeTqRWvzfVv2N9LG14q8oKaW7jpK3tHuWbmdeJWnGa0i0orbRbNfXVnBwdlduyS00209+v1LLS5SinJ9tbKdkcY2OMV0noi4vjFOcbQzSk+iTun2fRM38OxUVHzOKb6K+VPsmzOJxdPLeMskvXTltdxk0pRfW0otfVMYfF0/Ft+GqShG1Tw1CnPzTnGpXcoyfli45IRd9Eo3vex5stcHvyeqqI2LT6JKx1N/m+/3/dfcsP8AD2rfxkvTnun0vZXX6FRXGqScadWjLNTShapGEnGSpYSk705SW6w1Ra2spounK2Nw2Go5Z1KcHKUpKKfpi3dR+ER+Za7IJNe+yWwKI1WOSl7aLYZI2D4jSrK9KaklvYkkXrRNJ7AAMGQAAAAAAAAAAAAAAAAAAAAAAAAAYAMkHi3FIYeGaWrekV3f+Ccefc44l1MQ6d9FlXtlSu192dWJSrrNPx5OLOyHRVyXl9HK4jxZYqq/Mm0/Pb07aJd0j6rYfyrKlo4ys9nZ3s/ZmnEcKhKzj5ZraS/fuaXQxUdpxklrtZv2LCopLjroqblyly339yZLGVVdunJ+VRvOpGU2lUrVMsm4WcH49stvyR+OLLGU34kakZZaqoxkotJ3pKKi4ycWrXi7prr7E54bEVPVNQXaOr+SZh8HGEVHey67/U1LHh7I6Hlz92aeD4xtxpUKOa84VEnVlKPlrU6iupR9VoZL6aN6dDsx5UxMYRhGnLLFQVlVs5qMWrVmoeZa3SVrO5jkqhRoVpqaSnVleL9+iXwegkNdZKE2taLDjVRsrUuW/wDRwOX+HV4Tc6qyrJk1lmk/POabdu01H6RRYADklLk9ndGKitIAA8noAAAAAAAAAAAAAAAAAAAAAAAA04rFQpRc5ysl/uiKZxLnepKo44eLUIuzel39z658xrdSFBN+lS0927u/wkcajRUVZImsPEg4Kcu9ld9QzrFN1wekiZxLnurKMYQWRytmf905dH9Dn4em7ucneUt2YxmDU4tWIeDxrheFR6x6913JCuqFS1FEXddO58pPZvxWOy+aU1COdUk8rk3K2Z3SeiSa11euiZj8bUVNVXTWRqUrqS2jFzen/VN2/cU66lN+HUcHeLdrbr0yV9pK7tJaq+5s/BSsl4srJJJNReii4JSuvN5W46300NbVu+mbIujilJPYqYmpGWSUIqbckoucMzyuUW0r6q8JK67EiE3dxkssoO0le+tr7/Ro0SoTV2687yz5m8rvmvnTutYvNK8Xpq3YjpOU8sZ55S1buszekVt8fYKU4fqsa0HCuzUak9s34rFKDjNPWEoy+tndr7HqGBxKqU4zi7qUU18lS4VyHHK5Vpyk57pt2S7JdC24PCRpQVOCtGKsiFy743SUooseDjTx4OMnv3N4AOM7wAAAAAAAAAAAAAAAAAAAAAAAAasRiYU1mnJRXdm08950xNbx1Cd4wfoavbL2i/6u/wAHRj1K2fFvRy5V7pr5xW/77kzm+NKqliaVWLlTVnHrKLa27NbnHpyurkZYS6spys1Z6t6fJ9SqSip5IqXhQU5K/mcdfQvzNJN27Jk/VBUQ0319yrXWPJntR0/t7kk01cJCW6TPiOIqXcfClJqSh5NU5NqKSW7vJpX7ux8fiatpS8Pywjmd76rK5tR08zUVfTS2t7Xa9/Wh8mtY9vwyHj6XgtTh00t3vtb3OpRndJs5uPpzqSheMouLk7S6tKzX1Teq3XsYqeNBZtNN1foe00+0eJRa6fkm4qlCU6fif8ams66Ne5feEcGwaSq0KcPMlrFLYoGFxKqwu+p2+V+YKeEg6NVTs5ScZK2Wzd7exGZ2M5tTgtsmPTMuNaddjSXsXyxkjYLiEK0c1N3RJIZpp6ZYU01tAAGDIAAAAAAAAAAAAAAAAAAAAAAAAI2OwFOtBwqRUk+6JIAPN+J8Eq4ST0c6L2lu4+0v8nPqUfE80JuN3B3W94O8Wn0sz1aUU9GrlR47yfLM62FaTesoflb9v6WStGbv9F3j5/JCZPpun9TH6fx+CuqeIzZlUgm5Z3aEUr+Iqq8q00nFdL2020I8MHUSjFVFamnGHlV0nS8Hf/o3/c2rFZW4VU4TW6lp9u690bI4mL0TRJxqqfcdENO6+L1JtHxSw8r5puO85eWKis82nOTXd2Xtp0I+KqSquVClSnUdvNlSsk+8myeyVyVWy4mcErqWrf7GvJk6atwNuHBZF6Vmzm0OWK0KbrYjyuPlgot7vdvvtsR8Qs0Ipu17Js9S4lgI1qbpy2f6P2KNiuScWvJTlBx6OSd0votzix8yKi1Y3tkjl+nzc4ulLS/JbOWcNThRjkfRXOwcjlrgssLS8OVSVR3veW/0OuRL89E6t67AAMGQAAAAAAAAAAAAAAAAAAAAAAAAARcXxCFJxUlNuebKoU6tRvLbNpCLatmX3AJRg+IV4u2tm0pWlpJJ9XF6r5MyqxVrySu7K7Su+y7v2AI2N4RRrf8ALTjK210V/j3J0HDNhoxhKDzWtZSstrrYsrxlNT8PMs2WU2u0YuKbb6eqO/c2KrF280Xm9Oq1W+nfqe4TcJconiyuNkXGXhnlTrSlB2VpK6t7rQsnIWFh5prfpff5973PnjfJ1V1Jzw8klUebK1dKT367M2ct8vYjDzvJqzd3a6XTp8EllZNd1SSffnRD4WJbj3NtbXjey4mTBkiibAAAAAAAAAAAAAAAAAAAAAAAAAAAAAAByuM8KlWlTlHI/D8W6nKrFPOoq6lT10y/qdUAFfr8uVJZ1fDp1PNmcJyqRl4cIKCm3fw7wT720t1NGP5Xr1bt1KKcpVpu0ZWTnKElllbM15Et1312LOACuVOV5uUnmo2/mWvCWaebEQxCWId/MvK4/N/YmcM4H4VTxZeG3lqJKEbRg51ZVGqd9o2kl0vr3sdcAAAAAAAAAAAAAAAAAAAAAAAAA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data:image/jpeg;base64,/9j/4AAQSkZJRgABAQAAAQABAAD/2wCEAAkGBhAQERUQDxASExIRFA8SERcSFRAXEhcSFhUWFBMXEhIXGzIgFxsjGRQSHzAgIzMqLCwwGR4xNTQqNSYrLCoBCQoKDgwOGg8PGiskHyIuLCoyLy8qLCk0LyksLTA0KjIvMiwsLCwsLDU0LCwsKi8sLCwvLy4sLCwsLC0sLDQsLP/AABEIAN0A5AMBIgACEQEDEQH/xAAbAAEAAgMBAQAAAAAAAAAAAAAABAYBAwUHAv/EADYQAAIBAgQEBQIEBgIDAAAAAAABAgMRBBIhMQUGQVETIjJhgXGRFEKhwQcjUrHR8DNyJJLh/8QAGgEBAAIDAQAAAAAAAAAAAAAAAAUGAQMEAv/EACoRAAICAgIBAwMEAwEAAAAAAAABAgMEERIhMQVBURNh0SJCsfAycfEU/9oADAMBAAIRAxEAPwD1QAGAAAAAAAAAAACJjOK0aLSqzytpy9NR+VaOTcYvKl3dgCWDEZX212enZ7C4BkGD4jVTcoq942vo7aq6166W27gH2ZKJV5txGHxU6VazgpaXVtHqmn2LjgMfCtBTg7pm6ymVaTfh+5z05EbW0umvKZKABpOgAAAAAAAAAAAAAAAAAAAAAAAAAAAAAAHNx3CPGqqcpzjDwp02oTnByzSTall3jZPqdIAFWrcrVZVKrTpKFSNaCytpuMpQcFJKnfSMLayl7WWg4lytVn5aToxgp15U1tkzzhOOX+W7el+nK1fd7FpABXK/K2aUppU88niJKXmvnnilWpyvbeMLxv0u0tGzfwjgtWliKlabp5aiqLybturnjJrIuja1cmu9np3D5cl3Wm4BWudeC+JT8eK89JNtW9UN3r7asrnK3GXQrRo3vGrdxXa29l21OrzVzVdOhRu1JNSa6rb4j/cj/wAPOB5k8VUs20oQW7jGN7p9pX3JJ8qsfjYvPj7ETHjflc6n/iu38/H/AEvkXdXMmEZI0lgAAAAAAAAAAAAAAAAAAAAAAAAAAAAAAAAAAACJxLiMaEM8tdUklu2edYjjdWpWqyhJulUd8qflvbv19y681cKnXpWpu043t213/QomEeXySjllHRp7omfT41tb/cV/1Wdykl+3+7M4eg9ZT1lLf/C9iRg8ZVws/EovR+uD9Mv8P3MmJPuSc4RmuMl0Qtds65coPTL3wXjdPFU1OGj2lF7xl1TOkeTfjnh5eLRnaV43S2lqlZrrueqYeblFN7tJsruVR9GfFPotuFk/+ivk1pro2gA5TtAAAAAAAAAAAAAAAAAAAAAAAAAAAAAAAAAMFA5x4bUpVvHUXKnq21dyXe6/pR6Aa61OMk1NJrrfa3ubqbpVS5ROfIx4Xw4zPMqGIjNXTNNejUr1I4alZOopNybatFWva2t9SdxunCOMmqezUW7WtdJLQjznOnKNan66buvddU/Zlgm52U7j02iq1qunI1PuKZa8HyLhoxipRUpRUbu27XUskI2Vl0IfB+IrEUYVUrZ4p27d0TitNv3Likl4AAMGQAAAAAAAAAAAAAAAAAAAAAAAAAAAAAAAAAacXQ8SEoPaSa+5uNdatGEXKbSitW2ZW99GJa09+Dy+rh6lOvKFZWktI6WThfRp9TfON1Y6POXEKVSVOdJ3dNtSe11K2i7vS5xvxysnlnZu0Xlllb7KVrN6Ms1NjdadnTKbk1RVrVXaOpwXmSphKPg+C6jTeV5kll3SenwdDAc81JVIxrUYwjNqKalez97lcjjqbtacddtUaMZi6cotJ5vp01tq+mrRplh0tPSOiHqGQpLb2l9j1mEk1ddT6OHyXic+DptyzNK0m73zLdP6bHcK8WsAAAAAAAAAAAAAAAAAAAAAAAAAAAAAAAAAGjGYVVIODtquu1+hvMMzvXgw0n0zySeHlKc6dSV5U3KOm1/YRpyjUhVUJuUFh42U0qTVFRSajbW6gnZ6JuT1JVaP/kVL73/dm4tDrU4rZS1dKuT4nNUZ5bSo5pONpejLUl4Uad6ml9JLOrdXqMTicqm505JPO25eDZxakowlaPog2nG2t10tG3SIWNis0M3pzxT+Xa5qsohGLkvY3VZM5zUW129Ft/h1CosM88XGLk5QzaSs97roWwjcPUVTiotaJXtb9SSVxvb2W6K4pJAAGDIAAAAAAAAAAAAAAAAAAAAAAAAAAAAAAMGT5qTUU3JpJbt7L5APPOaKPh4ttLSdr/Vq60/9jQb+acZCri06bUlGNm18f/TQWnH39KO/hFKy9fWlr5YOVxDESqPwqaTf5m9or937E3HV8kG/7bkfhOHtHM/VLzS+r/23wbX8Ghddnf5ax8qFoSk3tq3v3Ui64XGRqXy30te/v7nm9a9tN1qi88tcUjXoxa3ilGffMtGQGdj/AE58o+H/ACWf0zK+rXwk/wBS/g64AOAlQAAAAAAAAAAAAAAAAAAAAAAAAAAAAAAc3mDCzqUJwh6tGvg6Rg9Rk4yUl7HmcFOLi/DPFquHxcJyv/LaWeTqRWvzfVv2N9LG14q8oKaW7jpK3tHuWbmdeJWnGa0i0orbRbNfXVnBwdlduyS00209+v1LLS5SinJ9tbKdkcY2OMV0noi4vjFOcbQzSk+iTun2fRM38OxUVHzOKb6K+VPsmzOJxdPLeMskvXTltdxk0pRfW0otfVMYfF0/Ft+GqShG1Tw1CnPzTnGpXcoyfli45IRd9Eo3vex5stcHvyeqqI2LT6JKx1N/m+/3/dfcsP8AD2rfxkvTnun0vZXX6FRXGqScadWjLNTShapGEnGSpYSk705SW6w1Ra2spounK2Nw2Go5Z1KcHKUpKKfpi3dR+ER+Za7IJNe+yWwKI1WOSl7aLYZI2D4jSrK9KaklvYkkXrRNJ7AAMGQAAAAAAAAAAAAAAAAAAAAAAAAAYAMkHi3FIYeGaWrekV3f+Ccefc44l1MQ6d9FlXtlSu192dWJSrrNPx5OLOyHRVyXl9HK4jxZYqq/Mm0/Pb07aJd0j6rYfyrKlo4ys9nZ3s/ZmnEcKhKzj5ZraS/fuaXQxUdpxklrtZv2LCopLjroqblyly339yZLGVVdunJ+VRvOpGU2lUrVMsm4WcH49stvyR+OLLGU34kakZZaqoxkotJ3pKKi4ycWrXi7prr7E54bEVPVNQXaOr+SZh8HGEVHey67/U1LHh7I6Hlz92aeD4xtxpUKOa84VEnVlKPlrU6iupR9VoZL6aN6dDsx5UxMYRhGnLLFQVlVs5qMWrVmoeZa3SVrO5jkqhRoVpqaSnVleL9+iXwegkNdZKE2taLDjVRsrUuW/wDRwOX+HV4Tc6qyrJk1lmk/POabdu01H6RRYADklLk9ndGKitIAA8noAAAAAAAAAAAAAAAAAAAAAAAA04rFQpRc5ysl/uiKZxLnepKo44eLUIuzel39z658xrdSFBN+lS0927u/wkcajRUVZImsPEg4Kcu9ld9QzrFN1wekiZxLnurKMYQWRytmf905dH9Dn4em7ucneUt2YxmDU4tWIeDxrheFR6x6913JCuqFS1FEXddO58pPZvxWOy+aU1COdUk8rk3K2Z3SeiSa11euiZj8bUVNVXTWRqUrqS2jFzen/VN2/cU66lN+HUcHeLdrbr0yV9pK7tJaq+5s/BSsl4srJJJNReii4JSuvN5W46300NbVu+mbIujilJPYqYmpGWSUIqbckoucMzyuUW0r6q8JK67EiE3dxkssoO0le+tr7/Ro0SoTV2687yz5m8rvmvnTutYvNK8Xpq3YjpOU8sZ55S1buszekVt8fYKU4fqsa0HCuzUak9s34rFKDjNPWEoy+tndr7HqGBxKqU4zi7qUU18lS4VyHHK5Vpyk57pt2S7JdC24PCRpQVOCtGKsiFy743SUooseDjTx4OMnv3N4AOM7wAAAAAAAAAAAAAAAAAAAAAAAAasRiYU1mnJRXdm08950xNbx1Cd4wfoavbL2i/6u/wAHRj1K2fFvRy5V7pr5xW/77kzm+NKqliaVWLlTVnHrKLa27NbnHpyurkZYS6spys1Z6t6fJ9SqSip5IqXhQU5K/mcdfQvzNJN27Jk/VBUQ0319yrXWPJntR0/t7kk01cJCW6TPiOIqXcfClJqSh5NU5NqKSW7vJpX7ux8fiatpS8Pywjmd76rK5tR08zUVfTS2t7Xa9/Wh8mtY9vwyHj6XgtTh00t3vtb3OpRndJs5uPpzqSheMouLk7S6tKzX1Teq3XsYqeNBZtNN1foe00+0eJRa6fkm4qlCU6fif8ams66Ne5feEcGwaSq0KcPMlrFLYoGFxKqwu+p2+V+YKeEg6NVTs5ScZK2Wzd7exGZ2M5tTgtsmPTMuNaddjSXsXyxkjYLiEK0c1N3RJIZpp6ZYU01tAAGDIAAAAAAAAAAAAAAAAAAAAAAAAI2OwFOtBwqRUk+6JIAPN+J8Eq4ST0c6L2lu4+0v8nPqUfE80JuN3B3W94O8Wn0sz1aUU9GrlR47yfLM62FaTesoflb9v6WStGbv9F3j5/JCZPpun9TH6fx+CuqeIzZlUgm5Z3aEUr+Iqq8q00nFdL2020I8MHUSjFVFamnGHlV0nS8Hf/o3/c2rFZW4VU4TW6lp9u690bI4mL0TRJxqqfcdENO6+L1JtHxSw8r5puO85eWKis82nOTXd2Xtp0I+KqSquVClSnUdvNlSsk+8myeyVyVWy4mcErqWrf7GvJk6atwNuHBZF6Vmzm0OWK0KbrYjyuPlgot7vdvvtsR8Qs0Ipu17Js9S4lgI1qbpy2f6P2KNiuScWvJTlBx6OSd0votzix8yKi1Y3tkjl+nzc4ulLS/JbOWcNThRjkfRXOwcjlrgssLS8OVSVR3veW/0OuRL89E6t67AAMGQAAAAAAAAAAAAAAAAAAAAAAAAARcXxCFJxUlNuebKoU6tRvLbNpCLatmX3AJRg+IV4u2tm0pWlpJJ9XF6r5MyqxVrySu7K7Su+y7v2AI2N4RRrf8ALTjK210V/j3J0HDNhoxhKDzWtZSstrrYsrxlNT8PMs2WU2u0YuKbb6eqO/c2KrF280Xm9Oq1W+nfqe4TcJconiyuNkXGXhnlTrSlB2VpK6t7rQsnIWFh5prfpff5973PnjfJ1V1Jzw8klUebK1dKT367M2ct8vYjDzvJqzd3a6XTp8EllZNd1SSffnRD4WJbj3NtbXjey4mTBkiibAAAAAAAAAAAAAAAAAAAAAAAAAAAAAAByuM8KlWlTlHI/D8W6nKrFPOoq6lT10y/qdUAFfr8uVJZ1fDp1PNmcJyqRl4cIKCm3fw7wT720t1NGP5Xr1bt1KKcpVpu0ZWTnKElllbM15Et1312LOACuVOV5uUnmo2/mWvCWaebEQxCWId/MvK4/N/YmcM4H4VTxZeG3lqJKEbRg51ZVGqd9o2kl0vr3sdcAAAAAAAAAAAAAAAAAAAAAAAAAH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AutoShape 8" descr="https://encrypted-tbn3.gstatic.com/images?q=tbn:ANd9GcRktl7mArkLBagWRGYMD0oCWhRy61oyhH817_wQFcUnSuseYMTlZw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853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5940152" y="260648"/>
            <a:ext cx="252028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BOYACA</a:t>
            </a:r>
          </a:p>
        </p:txBody>
      </p:sp>
      <p:graphicFrame>
        <p:nvGraphicFramePr>
          <p:cNvPr id="22" name="2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214813"/>
              </p:ext>
            </p:extLst>
          </p:nvPr>
        </p:nvGraphicFramePr>
        <p:xfrm>
          <a:off x="467544" y="1602864"/>
          <a:ext cx="4248472" cy="34747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248472"/>
              </a:tblGrid>
              <a:tr h="515798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538938">
                <a:tc>
                  <a:txBody>
                    <a:bodyPr/>
                    <a:lstStyle/>
                    <a:p>
                      <a:pPr algn="ctr"/>
                      <a:endParaRPr lang="es-CO" sz="1800" dirty="0" smtClean="0"/>
                    </a:p>
                    <a:p>
                      <a:r>
                        <a:rPr lang="es-CO" sz="1800" kern="1200" dirty="0" smtClean="0">
                          <a:effectLst/>
                        </a:rPr>
                        <a:t>Los cinco ejes estratégicos que se establecen en el PEDCTI son:</a:t>
                      </a:r>
                    </a:p>
                    <a:p>
                      <a:pPr lvl="0"/>
                      <a:r>
                        <a:rPr lang="es-MX" sz="1800" kern="1200" dirty="0" smtClean="0">
                          <a:effectLst/>
                        </a:rPr>
                        <a:t>- Formación del Recurso Humano para la </a:t>
                      </a:r>
                      <a:r>
                        <a:rPr lang="es-MX" sz="1800" kern="1200" dirty="0" err="1" smtClean="0">
                          <a:effectLst/>
                        </a:rPr>
                        <a:t>CTeI</a:t>
                      </a:r>
                      <a:r>
                        <a:rPr lang="es-CO" sz="1800" kern="1200" dirty="0" smtClean="0">
                          <a:effectLst/>
                        </a:rPr>
                        <a:t>.</a:t>
                      </a:r>
                    </a:p>
                    <a:p>
                      <a:pPr lvl="0"/>
                      <a:r>
                        <a:rPr lang="es-ES" sz="1800" kern="1200" dirty="0" smtClean="0">
                          <a:effectLst/>
                        </a:rPr>
                        <a:t>- Capital Social e Institucionalidad para la </a:t>
                      </a:r>
                      <a:r>
                        <a:rPr lang="es-ES" sz="1800" kern="1200" dirty="0" err="1" smtClean="0">
                          <a:effectLst/>
                        </a:rPr>
                        <a:t>CTeI</a:t>
                      </a:r>
                      <a:r>
                        <a:rPr lang="es-ES" sz="1800" kern="1200" dirty="0" smtClean="0">
                          <a:effectLst/>
                        </a:rPr>
                        <a:t>.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lvl="0"/>
                      <a:r>
                        <a:rPr lang="es-ES" sz="1800" kern="1200" dirty="0" smtClean="0">
                          <a:effectLst/>
                        </a:rPr>
                        <a:t>- Sostenibilidad Ambiental.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lvl="0"/>
                      <a:r>
                        <a:rPr lang="es-ES" sz="1800" kern="1200" dirty="0" smtClean="0">
                          <a:effectLst/>
                        </a:rPr>
                        <a:t>- Competitividad Regional.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lvl="0"/>
                      <a:r>
                        <a:rPr lang="es-ES" sz="1800" kern="1200" dirty="0" smtClean="0">
                          <a:effectLst/>
                        </a:rPr>
                        <a:t>- Apropiación Social de </a:t>
                      </a:r>
                      <a:r>
                        <a:rPr lang="es-ES" sz="1800" kern="1200" dirty="0" err="1" smtClean="0">
                          <a:effectLst/>
                        </a:rPr>
                        <a:t>CTeI</a:t>
                      </a:r>
                      <a:r>
                        <a:rPr lang="es-ES" sz="1800" kern="1200" dirty="0" smtClean="0">
                          <a:effectLst/>
                        </a:rPr>
                        <a:t>.</a:t>
                      </a:r>
                      <a:endParaRPr lang="es-CO" sz="1800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266" name="Picture 2" descr="http://www.colombia-sa.com/departamentos/boyaca/images/boyac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753"/>
            <a:ext cx="1205351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68760"/>
            <a:ext cx="3168352" cy="446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93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239544" y="188640"/>
            <a:ext cx="387856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CUNDINAMARCA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457345"/>
              </p:ext>
            </p:extLst>
          </p:nvPr>
        </p:nvGraphicFramePr>
        <p:xfrm>
          <a:off x="235225" y="836712"/>
          <a:ext cx="5992959" cy="53949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992959"/>
              </a:tblGrid>
              <a:tr h="242664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53514">
                <a:tc>
                  <a:txBody>
                    <a:bodyPr/>
                    <a:lstStyle/>
                    <a:p>
                      <a:r>
                        <a:rPr lang="es-CO" sz="1800" kern="1200" dirty="0" smtClean="0">
                          <a:effectLst/>
                        </a:rPr>
                        <a:t>1.-</a:t>
                      </a:r>
                      <a:r>
                        <a:rPr lang="es-CO" sz="1800" kern="1200" baseline="0" dirty="0" smtClean="0">
                          <a:effectLst/>
                        </a:rPr>
                        <a:t> </a:t>
                      </a:r>
                      <a:r>
                        <a:rPr lang="es-CO" sz="1800" kern="1200" dirty="0" smtClean="0">
                          <a:effectLst/>
                        </a:rPr>
                        <a:t> Apropiación Social de la </a:t>
                      </a:r>
                      <a:r>
                        <a:rPr lang="es-CO" sz="1800" kern="1200" dirty="0" err="1" smtClean="0">
                          <a:effectLst/>
                        </a:rPr>
                        <a:t>CTeI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Gestión de la información y el conocimiento</a:t>
                      </a: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Comunicación de la </a:t>
                      </a:r>
                      <a:r>
                        <a:rPr lang="es-CO" sz="1800" kern="1200" dirty="0" err="1" smtClean="0">
                          <a:effectLst/>
                        </a:rPr>
                        <a:t>CTeI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Transferencia tecnológica.</a:t>
                      </a:r>
                    </a:p>
                    <a:p>
                      <a:r>
                        <a:rPr lang="es-CO" sz="1800" kern="1200" dirty="0" smtClean="0">
                          <a:effectLst/>
                        </a:rPr>
                        <a:t>2.- Fortalecimiento del Capital Humano</a:t>
                      </a: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Formación</a:t>
                      </a: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Vinculación de capital humano en actividades estratégicas de los territorios</a:t>
                      </a: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Fortalecimiento de entidades de conocimiento, para la consolidación de la institucionalidad departamental.</a:t>
                      </a:r>
                    </a:p>
                    <a:p>
                      <a:pPr marL="0" indent="0">
                        <a:buNone/>
                      </a:pPr>
                      <a:r>
                        <a:rPr lang="es-CO" sz="1800" kern="1200" dirty="0" smtClean="0">
                          <a:effectLst/>
                        </a:rPr>
                        <a:t>3. Fomento a la Innovación para la competitividad</a:t>
                      </a: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Gestión de la innovación</a:t>
                      </a: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Propiedad intelectual.</a:t>
                      </a:r>
                    </a:p>
                    <a:p>
                      <a:r>
                        <a:rPr lang="es-CO" sz="1800" kern="1200" dirty="0" smtClean="0">
                          <a:effectLst/>
                        </a:rPr>
                        <a:t>4. Gestión y Apoyo a la Ciencia y la Tecnología. </a:t>
                      </a: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Articulación institucional</a:t>
                      </a: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smtClean="0">
                          <a:effectLst/>
                        </a:rPr>
                        <a:t>Financiamiento e incentivos,</a:t>
                      </a:r>
                    </a:p>
                    <a:p>
                      <a:pPr marL="685800" lvl="1" indent="-228600">
                        <a:buAutoNum type="alphaLcPeriod"/>
                      </a:pPr>
                      <a:r>
                        <a:rPr lang="es-CO" sz="1800" kern="1200" dirty="0" err="1" smtClean="0">
                          <a:effectLst/>
                        </a:rPr>
                        <a:t>TICs</a:t>
                      </a:r>
                      <a:r>
                        <a:rPr lang="es-CO" sz="1800" kern="1200" dirty="0" smtClean="0">
                          <a:effectLst/>
                        </a:rPr>
                        <a:t> al servicio de la </a:t>
                      </a:r>
                      <a:r>
                        <a:rPr lang="es-CO" sz="1800" kern="1200" dirty="0" err="1" smtClean="0">
                          <a:effectLst/>
                        </a:rPr>
                        <a:t>CTeI</a:t>
                      </a:r>
                      <a:r>
                        <a:rPr lang="es-CO" sz="1800" kern="1200" dirty="0" smtClean="0">
                          <a:effectLst/>
                        </a:rPr>
                        <a:t>.</a:t>
                      </a:r>
                      <a:endParaRPr lang="es-CO" sz="1800" b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218" name="Picture 2" descr="http://www.colombia-sa.com/departamentos/cundinamarca/images/cundinamarc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5392"/>
            <a:ext cx="619954" cy="69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349" y="1340768"/>
            <a:ext cx="2447606" cy="317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50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588224" y="476672"/>
            <a:ext cx="2297323" cy="4996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SANTANDER </a:t>
            </a:r>
          </a:p>
        </p:txBody>
      </p:sp>
      <p:pic>
        <p:nvPicPr>
          <p:cNvPr id="5" name="Picture 2" descr="http://www.colombia-sa.com/departamentos/santander/images/mapa_santand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115" y="116632"/>
            <a:ext cx="1165994" cy="136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90230"/>
              </p:ext>
            </p:extLst>
          </p:nvPr>
        </p:nvGraphicFramePr>
        <p:xfrm>
          <a:off x="179512" y="1478810"/>
          <a:ext cx="5217432" cy="422794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217432"/>
              </a:tblGrid>
              <a:tr h="844666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22174">
                <a:tc>
                  <a:txBody>
                    <a:bodyPr/>
                    <a:lstStyle/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s-CO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Apropiación social de la ciencia, tecnología e innovación 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s-CO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Articulación de actores del sistema regional de ciencia, tecnología e innovación 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s-CO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divulgación, seguimiento y financiación de las actividades de ciencia, tecnología e innovación 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s-CO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apoyo al emprendimiento 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s-CO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formación, atracción y retención de capital humano de alto nivel 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s-CO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infraestructura tecnológica y de conectividad 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es-CO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fortalecimiento del tejido empresarial e industrial del departamento </a:t>
                      </a:r>
                      <a:endParaRPr lang="es-CO" sz="1800" b="0" baseline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3407115" cy="438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80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917186"/>
              </p:ext>
            </p:extLst>
          </p:nvPr>
        </p:nvGraphicFramePr>
        <p:xfrm>
          <a:off x="2421538" y="3573016"/>
          <a:ext cx="4634435" cy="14630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634435"/>
              </a:tblGrid>
              <a:tr h="844666">
                <a:tc>
                  <a:txBody>
                    <a:bodyPr/>
                    <a:lstStyle/>
                    <a:p>
                      <a:pPr algn="ctr"/>
                      <a:r>
                        <a:rPr lang="es-CO" sz="2800" dirty="0" smtClean="0"/>
                        <a:t>LÍNEAS </a:t>
                      </a:r>
                    </a:p>
                    <a:p>
                      <a:pPr algn="ctr"/>
                      <a:r>
                        <a:rPr lang="es-CO" sz="2800" dirty="0" smtClean="0"/>
                        <a:t>ESTRATEGICAS DEL PEDCTI</a:t>
                      </a:r>
                      <a:endParaRPr lang="es-CO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22174">
                <a:tc>
                  <a:txBody>
                    <a:bodyPr/>
                    <a:lstStyle/>
                    <a:p>
                      <a:pPr algn="ctr"/>
                      <a:r>
                        <a:rPr lang="es-CO" sz="2800" dirty="0" smtClean="0"/>
                        <a:t>EN</a:t>
                      </a:r>
                      <a:r>
                        <a:rPr lang="es-CO" sz="2800" baseline="0" dirty="0" smtClean="0"/>
                        <a:t> ELABORACIÓN</a:t>
                      </a:r>
                      <a:endParaRPr lang="es-CO" sz="2800" b="0" baseline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685" y="775796"/>
            <a:ext cx="795338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2308684" y="2369193"/>
            <a:ext cx="423860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NORTE DE SANTANDER </a:t>
            </a:r>
            <a:endParaRPr lang="es-ES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90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611560" y="1196752"/>
            <a:ext cx="8208912" cy="2431435"/>
          </a:xfrm>
          <a:prstGeom prst="rect">
            <a:avLst/>
          </a:prstGeom>
          <a:noFill/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sz="7200" b="1" dirty="0" smtClean="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PEDCTIS</a:t>
            </a:r>
            <a:endParaRPr lang="es-CO" sz="7200" b="1" dirty="0">
              <a:solidFill>
                <a:srgbClr val="0066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4000" dirty="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Plan Estratégico Departamental de Ciencia Tecnología e Innovación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88227"/>
            <a:ext cx="161409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0817" t="11610" r="41662" b="7180"/>
          <a:stretch>
            <a:fillRect/>
          </a:stretch>
        </p:blipFill>
        <p:spPr bwMode="auto">
          <a:xfrm>
            <a:off x="3419872" y="4365104"/>
            <a:ext cx="16201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029" y="3988227"/>
            <a:ext cx="1329652" cy="165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893031"/>
            <a:ext cx="1177431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604999"/>
            <a:ext cx="127650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94388"/>
            <a:ext cx="1355107" cy="176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78" y="3735979"/>
            <a:ext cx="1145382" cy="1483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84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1115616" y="2348880"/>
            <a:ext cx="7128792" cy="1938992"/>
          </a:xfrm>
          <a:prstGeom prst="rect">
            <a:avLst/>
          </a:prstGeom>
          <a:noFill/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sz="6000" b="1" dirty="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REGION CENTRO SUR</a:t>
            </a:r>
          </a:p>
        </p:txBody>
      </p:sp>
      <p:sp>
        <p:nvSpPr>
          <p:cNvPr id="2" name="AutoShape 2" descr="data:image/jpeg;base64,/9j/4AAQSkZJRgABAQAAAQABAAD/2wCEAAkGBhQSEBQQEhAVFRUWFhUXFRUYFRQWFRgUFRgWFRcXFRcZHCceGhojHBUUIC8gIycpLCwtFR4xNTAqNSYrLCkBCQoKDgwOGg8PGiwkHSQpLCkpLC0pKTIpLS8vLCkvNSk1LSwsLCwwLCksLCwsKSwsKSksLCksLCwpKiksKSwsLP/AABEIAJ8BAAMBIgACEQEDEQH/xAAbAAEAAQUBAAAAAAAAAAAAAAAABAECAwUGB//EAEAQAAIBAgMGBAIGCAUFAQAAAAECAAMRBBIhBRMiMUFRBjJhcSOxFHKBkZLRFUJSU6HB4fAzYmOywiRDgqLxB//EABoBAQACAwEAAAAAAAAAAAAAAAABAwIEBQb/xAAlEQACAgEEAgMBAQEBAAAAAAAAAQIDEQQSMUEFIRMiUWGRgSP/2gAMAwEAAhEDEQA/APU5WWubAnsCfuF5HpNUKg/D1APJ+ovIBKiYLVO9P7ni1TvT+54BnlJh+J/p/wDvIC7bU1jhxWpbwC5X4lvbNyza+W95DaXINrEj7xwyg5LEkaZr8ievtJAkgrERAEREAREQBERAEREAREQBERAESk1+O27SpNkZjm6gAm3vMJ2RrWZPCGDYXicXt/xfxmnTqFQACbeZr9vymkp+Ia4OZWe3q1z/AB0nOs8nXCe1JtfpmoHp94nLbB8Xbxt3U0bva06hTeb9VsbY7omLWC6IiWkCIiAWVvKfY/Iy3C/4afVX5CXVfKfY/Iy3Df4afVX/AGiAZIms25t5MMmY8Tm2WmCMzE/Iesh7A8WU64y1CtOqD5CeEi+hVjz9ucrdsFLY37JwzfWnn/iHwalPeVFxNNEvnyPqy3N7rY5mOblp9s7vF4gU6b1DyVWY/wDiLzzFKe8Jr1OJ2OYk89eQHoOX2TR8hfCqK3LL6MoLJ2mw9vricoCuDTcAlrcV0bi4dATzI6ToJxHgpam8ZgpFFm0J61QCDl9Mua/rO3m3ppuyqMpdmL9MrERLyBERAEREAREQBERAERKQCspLalUKMzEADmToJy+2fGarw0iB/nI/2r/MzXv1NdKzJ/8AOyUmzqXcAXJsBzJ0E818VY3f1+AkC1tNCQNAT/fKYMRtVn6u5PVibTHRpEEs3M/ZPP6vyDuWEsItjHBalAkgvbTQWkm0inaik2W7H/KC0uK1nHDRce4t/WaS0t9nvazPKRgqVTvkWkC1S40HY9/76T1bAqwpgNztOX8G7ENNjUdLEga9TOwnqdHp/grS77KJPLKxETcMRERALKvlPsfkZZhvIn1V+Ql9byn2PyM03iJmGAdkqbshEJPIkWF1B6E8vtmMpbU2DkvFNIrjK7XzEhSO44dF+z+c33h/wvhKlKliADVJysGYmwdTqQvSxFvsnLbkbsk311JJ19yZ6D4crl8JQdiCWpqSbAAnXWw0nG0Eo3XTngtl6SRJ2nhRVo1KbXIZGBtz5E6et55nsdXxBWhTK5ypY5jYADne2vWeqzBQwNOmWZKaKWN2IUAk+pm/qdJG+UXLowUsGt2PsYYanTp5ixNQsx6ZihvlHQaTczBX81P63/FpnvNqMVFYRiViUvEyBWJSVgCJSY6+IVFLOwUDqZDaSywZImgq+M6IbKAx/CPuBNzJ+E25SqcnAPY6H+MohqapvEZInazLtHaiUQC558gNSe+kj4bxFRf9ax7Np/Sc546xoY00RrnUMR0vrYHvpOdGEI1DEHvf5zl6jyUqrXFYaLFDKPUvpac86/iEjYvblGmLmopPRVIJP3TyzEYqqtRaYKktrcroFHPl1PKSmSoQRmAuOgsfvmE/KTx6SWf6NhM2x4mavUyBwTzCX4VHt1Mi0sNbibU9TMmGqUN2lOtmCBcOrUUo8QqI439Q1N2Scwu2ZagNuGxkWjg8JlcOWa9EKDlxAvXK1bshNrcW4HELWJ5azXnpfked/JO7BJo1kbysG9jeR9oksBSXRnYKPS/M/deZNqnCbx08zBnUWDst2rUrkbq2e1PeHna4m12PsJHxSvQRhRVBmJWoq73Ow4BU1sUCHmdSdZZT47FqecpMhz9HWbD2FSoUlVUA0GttT7mbMUF7CXIthaXT0ZUWhZWViAIiIAiIgFlbyn2PyM0HiugzYDhFwopM465FAJt3tzt6Tf1vKfY/IzVbbxpo4F6i8xSUDlzYKo0PPnK7UnBp/hK5OGKb3d0V51WVB7E6n7rn7J6dTphQFGgAAHTQacpwfgzAF8QKl1y0eYPmLOCAQOg56zvpz/GU7KnL9ZlN5ZqvEWKenTUo+XjAY26WJtmyME1tqRY8tL3kKn4kqXI3JNqDVDdXV94tJamUqAVGa9tO3WbB9o1Bi1w6quUrvC3VUAZXDDN5ixp5dOTNztIFM4sPXq5mKIcRkpMSc9gN0FQAWF78Qa5vNyTecrJBdjNqVd0x3XxVqrTQIGYM1SmpDAMBe2c36cBmGj4hrhAGw5ZkCLUBV0dnLVEuoAKi4RW5/ry7E7QxQqKu7ViDcfDqBWG6Llg+ew1Jp5Odxf0l1XaeK0YUmUMqHyVH3Ydq2hQMLvYUQ1rWLX5CQ5f1/wCAtwu3qzXYUw4LnKAKgGRaC1SqEqCSWzKL6X0luF8R1bUr07h3ILXcnUp5VCjlnIPbJ7kE2vjAtjRLFaCtxK5Zqm7ViSQbXz3XJodL3mf9KYnO6MmgNRVYUqp3li4BBD2p2AQ63vm0tI3P9f8AgN8Iml2VtGu1YU6lIhN0DmKMDvAtM+Ykhrln6DyzdTYjJSWUYmHFYtaa5nYKPX+Q6zz3bfiBq9YIgLlnCUkvZQWIAue/UntHi6q74p0LaC1h2B5Cc9sqsy1Q1OoKdVC4GZQSoYFcyX0uATY9Lzg6rUfNJwl6in7LlHHslYrYVd7oU4mqboVg65N5u9+pUgeQ07EMB1Epg6WIy0wadQ50zrlGfQWBvfy+ZCRf9de8ybR2vXQIzVabsjA0iaQ3hYI1IAkWB4Gy8uSr2mRquIq0RSd6aqaZQqtP9V1phutgfhJy9e8rk9Ls59D7FlSjXUhqtFwLBlW3FZqu4ACKNHz6WNuYkos4LD6PXugBf4ZOUEEgkg2tYE6X5HtFXE4lqm9NamH04hS14a30lR2sKl+nIkSzDvUpgZDRQBsyhaNhTcK1PPS10cqzAk35+komtHLtkrcavaGLy1qTqMwZSBbX1BkgbVIIDIyi4F9La+xkXFhTUo0UFwh1XsB1Jm0xNAFbECa09iUU0ZGdKlxeY8VVspJ7G/tNfsurbMMxIB4b87flJS0DiK6UBy0Z/qg6D7T8jIq00p3KtBvCN74J8PhvjuvPkLaAdAJ3arYWEwYHCimgQDkJIns4RUEoro1hKxEyAiIgCIiAIiIBZW8p9j8jOW8aYZ2wlJ1uVplWqKP2SgAY+inX7Z1TLcW7/wA5gXB2AAqPYC3McvumFkFZFxfZK9Gg8C7NZKT1nFjVKlR/pqNCfc3P3Tp5g+in95U/EPyj6Kf3lT8Q/KRVWq4KC6DeTKEFybC50JtqQOWsumD6Kf3lT8Q/KPop/eVPxD8pYQK/mp/W/wCLTPMK4XUEu5tqLnS9iO3rM0ARKxAKWlrk20l01+3to7mgzjnyHoT1+wXmFk1CLk+iUcFtVj9Mqh2DHMLkC3TQW9OUh43ZqVNSNRyI0I9jIL7QbOatQ8Nrj0vqST16Tb03uJ4y9yVm9dmwuDQ7Mos9Yl2DCkSqa8RPUsOhHKb/AAuGr1TT3VDMKr1EpnOFBalcvm04Robd7TUFB9KGXQgXPYg6a/bN1gto4iioSk9PKGzAMjE33prG5DdSSunSbEXTKebeMeiHnoiJjCQvwawLXygUnOawucptqANfbWa9qVaq9RjRqBaQYsCCgUIuds5I81tQvqO83KbQqhRSenTekVZXSmCrNmpinc5nA6AmxU366kSJitvVKtWsmSmmc1cgcOzKldKaVACrBGvu1OoNpsV16VJyizHLMdCnuwcuGqKFCMwKFXtUcU1yqdXOYgaTM+IuGvRrcPn+E/Dpm4u3Dr7ayb+lsTmVlNBMuqhadSw+ItW1i3K6AexmFsTXJBzUwASVULUIGai2HtcvcgK5IuefppKpR0jedzJ+xqK2CpqM27dCQWVmV0zDmSpPMag29ROx8AbGCqapuSxvc3Jt01M5naBeqtKg+7VEa4FNWW4KIjXzMQLrTGg637z07Y4UUVycrCdbx8YZcoyyYTyTpWInVKxERAEREAREQBERAEREAREQBERAEREASkSFtXai0EzHUnRV7n+Q9ZhOcYRcpcIJZJGIxKouZ2CjuTb/AOzQbb2vh61F6OduIWuF/Oclj9pVMS5YtpyHTT07CQMZhqoX4ba9if1Tzt6zhW+UlKW2GEv6XKBiNA1KYFr2PK9gSp0PtcXlVqvT8w07i/OZNmY8H4ZUowHlP3ad5JpYalUo16jkK6tUtUZ/KqhcihQ4Kk8VgUYPcai00aqpWTcHxyZN4Ndi6gZ6VRbXDW9w2n8NTN0pkBvDihzTOILWNRlVGoB2C1hSRlYuEANNt6QTy+8SKGDTI1sa2ZKVNyCKJW9SmammtyqkBDre7jtrZZoZySSa9EKSMtaqFBJ5DnNJtDECot0DZgQVIU3/ALMmJXXEUbX5gZrHk3O0s2c5Dmi+pGobuPzmnXH48t8oyJlPFgIrVCEv+0QNZIvpfpMArZGf4m6Ztzu6ppGsqqjE1kygGxYFdba5cpIBlA+BDUQVck5t4CKqXbKTrTUMoGcghVNgND3l9eiVsVJS56I3YKYDBNisRkUEqpGc9L8wvv3+yeoYPCimgQdJ5tg8FhkQLkrFjVJ0p4umWpE1rK1idD8A6G+p6gk+geH8I9PDUkqEl8t2BvwluLILkmy3yi5PKei0laqhsSKZPJsYlJWbpiIiIAiIgCIiAIiIAiUiAViUiAViUiAViIgFDPP/ABhiy2JamGuQFHooIuR7/nPQJxvi/Y7Cr9JRbgqA9uhXr93ynP8AI1ysp+vRnB4ZoKNKwtMktRri8unjnz7LyBtLBI4u2hF7EGxF+xkfZpzMRUCsy2yvlFyp+RmbbV90WUkEagjnpJGDpi2a97jne82lJqr2QQsXswBgyotuq5RY+trcx+cvwbU30NNbjplGhPX+s2RmpVb4rTQKmvrmPX2t/GITc4tN8IGbGbN1z0zlcdehHYianH1qqMtU07G4BytcH0INve86eQNs0waRJ6cvc6RTc9yjJZ6JwSwxy362mx8EbKWpVeu+rA2W/QDoJpKVcLQUk/qi5/vtOs8AYZhSLsLZiSB2B5X9Z1PE1/8ArJ44K7ODrx2ufvMQJWejKRERAEREAREQBERAEREA0fiDMamGRQ7ZmrZkSuaBYLTBF3B5A62msrbdrYZqVB3RmBpZw3E1q1Uqq71nUsVQqMyo1yDe067L/f5S1qQJuVUnuVBNuwJF7QDmqniOqgd3NLKVxRSyPdTQriiuc5uIMCCfKAeoFzMWH8S13XKrUswqYlS5S4K0KC1xwpVK3JbKbMRbX0nVbodh16DkefTr17wtFRyVR7Ko6W6Dtp7QDlcTt+pu2So1MGp9HylVYWXEU3dl4qijMAhAcst78r2E3mwMea2FpViACy6hfLcErpqe3c+8mtRUixVSNNCqkactCOnTtLwtoBWIiAUnOeLvEApIaK61HBH1QevvOiY21M8uxdffYipUP7Rt7Tm+R1DprwuWZwWWRVrFFS5plnWmyUBn3zJUOWmV4chY6HLe9jJIWsCVOHZrKjXQoV4yUCgluJs6sllvqtpRKdQBVWtYJlCEU6e8VUbOi722bKrWIHpblBWqbfHsAUICU6aKrU3ashUAWB3jMx73nFctG/0s+xTEYSs1kNAnOhICPTJW9R6IV2LZcxZSAFJvy53mt+hYqnTplRmSoKZVrrmTeFlVXUkWN0YXNhcWvNma9VeLfILZbLuKW7GV2rKwS1gyu7sG6FjI+CxOKqBdxmqKuWzmnSu27Z2XOzauoao516n2m1RXRZlVpshtohnEVqDFa1yBbNcKGTMAysSpKspBGo7zG2PBrbxASqrZ2HK58qjub/OdBR8GYjFMz4lrE5LAAf8AbUKuYDQ6AD7JE2nsV6INFkC6gqR5WykHmPaL9J8f3cfXf8QUsl+IxRpf49KpRve28W2a3mAtfUdRzkXEY5WSzoyqwFmYAA5lLIRrcggXv6Tc1dtuSWGGy3eo91rU1qA1Hp1GVGWgFCk07MWDMQxGaQsXtZ/M+FpZL8dMPwtTNN6bUhwXVeMEHW2Ue8o+DS5+sxmRpsLj0FJbuLg3sT2N53Xgnbq1C1JTe1iNOh/rNDgdtVAozUFc70VmbeAKWzs/CpQ5dHyWvayiT/Aa2q1HqNmqORmbTiKgC/v8+c3tGq42/WfPREs49noErKCVnbKhETHWrBRmZgo01JAGpsNT3JA+2AZImPejNkuMxBbLfiyggE252BIF/WZLQBEWi0ARKMbAk6Aak9ABzlKbhlDA3BAII1BBFwQexBBgF0REAREQBERAEREAREQCFtmrlw9ZhzFNyPsUzzXBpZZ6liKIdWQi4YEEeh0M8vxVI4Z2p1NLHQnkV6G84flqZzUXFZLa2Z5GxmMCW0JJNgoFyT2Exna1P9tfxCbDwts84jECsRwJfL6sdCfa2k5Oj0crbEpJ47M5SwjFgPDdfFPaohp09Lg2zN3F72tPRcBs9aSBVUCwtJCIByEunrKaYUx2wRQ3kWnNeO1H0dWJFw4t3N+3fSdLOI//AEBX3lJrcABA+ux/oBKtY2qZeskx5NPTNxMONHCZXD1b6dpixrcl76afwE8dCDdiijYbImztoIRow16X1HpNjsJS2JUqTz6ddNb/AMJ1uxfC9E4ZVqUlNx21+8azZ4Hw9SpG6IB2np6fHKu1WZKXPJskGkulBKzqlYmHF4VaiPTbyupU97MLXHqOf2TNEA5TFbOxT0jUYMKhelTdVKlmoUg2YrxqDnqMahXMCRYekt/RGINMEmsWSgu6+IFIqjEVGswVyCwpFBqSLaXJnWykA5MYLErWrOyVqg/6jhV0RKqNfcoj7262BXkqlbHU9a0cNiKdJclLEMxTFK4aolxVqrSNJlzVTampV1GpIve2pnWRAOR/RmKNfMxqEWFiCmTd7gKUYmpzz3uMh1sc0pgtn4lcRhyabqqbhXOe67pcOqMP8W3nvdRT5i+YzrpWAIiIAiIgCIiAIiIAiIgFJhr4JH8yKfcA/OZ4gGu/QNH90v4V/KS6GFVBZVA9pmiAUlYiAUkTaeGz0nWwJym1/wBq2n8ZMlCJEluWGDx9cQKS2bRgbEdb8rAc5ttgbEetVWo6kKDcXndVNgUWfeGkuf8AasL/AHybSohRYC059Hj4VT35yzNzbK0ksAOwl8pKzomAiIgCIiAIiIAiIgCIiAIi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AutoShape 2" descr="data:image/jpeg;base64,/9j/4AAQSkZJRgABAQAAAQABAAD/2wCEAAkGBhAQERUQDxASExIRFA8SERcSFRAXEhcSFhUWFBMXEhIXGzIgFxsjGRQSHzAgIzMqLCwwGR4xNTQqNSYrLCoBCQoKDgwOGg8PGiskHyIuLCoyLy8qLCk0LyksLTA0KjIvMiwsLCwsLDU0LCwsKi8sLCwvLy4sLCwsLC0sLDQsLP/AABEIAN0A5AMBIgACEQEDEQH/xAAbAAEAAgMBAQAAAAAAAAAAAAAABAYBAwUHAv/EADYQAAIBAgQEBQIEBgIDAAAAAAABAgMRBBIhMQUGQVETIjJhgXGRFEKhwQcjUrHR8DNyJJLh/8QAGgEBAAIDAQAAAAAAAAAAAAAAAAUGAQMEAv/EACoRAAICAgIBAwMEAwEAAAAAAAABAgMEERIhMQVBURNh0SJCsfAycfEU/9oADAMBAAIRAxEAPwD1QAGAAAAAAAAAAACJjOK0aLSqzytpy9NR+VaOTcYvKl3dgCWDEZX212enZ7C4BkGD4jVTcoq942vo7aq6166W27gH2ZKJV5txGHxU6VazgpaXVtHqmn2LjgMfCtBTg7pm6ymVaTfh+5z05EbW0umvKZKABpOgAAAAAAAAAAAAAAAAAAAAAAAAAAAAAAHNx3CPGqqcpzjDwp02oTnByzSTall3jZPqdIAFWrcrVZVKrTpKFSNaCytpuMpQcFJKnfSMLayl7WWg4lytVn5aToxgp15U1tkzzhOOX+W7el+nK1fd7FpABXK/K2aUppU88niJKXmvnnilWpyvbeMLxv0u0tGzfwjgtWliKlabp5aiqLybturnjJrIuja1cmu9np3D5cl3Wm4BWudeC+JT8eK89JNtW9UN3r7asrnK3GXQrRo3vGrdxXa29l21OrzVzVdOhRu1JNSa6rb4j/cj/wAPOB5k8VUs20oQW7jGN7p9pX3JJ8qsfjYvPj7ETHjflc6n/iu38/H/AEvkXdXMmEZI0lgAAAAAAAAAAAAAAAAAAAAAAAAAAAAAAAAAAACJxLiMaEM8tdUklu2edYjjdWpWqyhJulUd8qflvbv19y681cKnXpWpu043t213/QomEeXySjllHRp7omfT41tb/cV/1Wdykl+3+7M4eg9ZT1lLf/C9iRg8ZVws/EovR+uD9Mv8P3MmJPuSc4RmuMl0Qtds65coPTL3wXjdPFU1OGj2lF7xl1TOkeTfjnh5eLRnaV43S2lqlZrrueqYeblFN7tJsruVR9GfFPotuFk/+ivk1pro2gA5TtAAAAAAAAAAAAAAAAAAAAAAAAAAAAAAAAAMFA5x4bUpVvHUXKnq21dyXe6/pR6Aa61OMk1NJrrfa3ubqbpVS5ROfIx4Xw4zPMqGIjNXTNNejUr1I4alZOopNybatFWva2t9SdxunCOMmqezUW7WtdJLQjznOnKNan66buvddU/Zlgm52U7j02iq1qunI1PuKZa8HyLhoxipRUpRUbu27XUskI2Vl0IfB+IrEUYVUrZ4p27d0TitNv3Likl4AAMGQAAAAAAAAAAAAAAAAAAAAAAAAAAAAAAAAAacXQ8SEoPaSa+5uNdatGEXKbSitW2ZW99GJa09+Dy+rh6lOvKFZWktI6WThfRp9TfON1Y6POXEKVSVOdJ3dNtSe11K2i7vS5xvxysnlnZu0Xlllb7KVrN6Ms1NjdadnTKbk1RVrVXaOpwXmSphKPg+C6jTeV5kll3SenwdDAc81JVIxrUYwjNqKalez97lcjjqbtacddtUaMZi6cotJ5vp01tq+mrRplh0tPSOiHqGQpLb2l9j1mEk1ddT6OHyXic+DptyzNK0m73zLdP6bHcK8WsAAAAAAAAAAAAAAAAAAAAAAAAAAAAAAAAAGjGYVVIODtquu1+hvMMzvXgw0n0zySeHlKc6dSV5U3KOm1/YRpyjUhVUJuUFh42U0qTVFRSajbW6gnZ6JuT1JVaP/kVL73/dm4tDrU4rZS1dKuT4nNUZ5bSo5pONpejLUl4Uad6ml9JLOrdXqMTicqm505JPO25eDZxakowlaPog2nG2t10tG3SIWNis0M3pzxT+Xa5qsohGLkvY3VZM5zUW129Ft/h1CosM88XGLk5QzaSs97roWwjcPUVTiotaJXtb9SSVxvb2W6K4pJAAGDIAAAAAAAAAAAAAAAAAAAAAAAAAAAAAAMGT5qTUU3JpJbt7L5APPOaKPh4ttLSdr/Vq60/9jQb+acZCri06bUlGNm18f/TQWnH39KO/hFKy9fWlr5YOVxDESqPwqaTf5m9or937E3HV8kG/7bkfhOHtHM/VLzS+r/23wbX8Ghddnf5ax8qFoSk3tq3v3Ui64XGRqXy30te/v7nm9a9tN1qi88tcUjXoxa3ilGffMtGQGdj/AE58o+H/ACWf0zK+rXwk/wBS/g64AOAlQAAAAAAAAAAAAAAAAAAAAAAAAAAAAAAc3mDCzqUJwh6tGvg6Rg9Rk4yUl7HmcFOLi/DPFquHxcJyv/LaWeTqRWvzfVv2N9LG14q8oKaW7jpK3tHuWbmdeJWnGa0i0orbRbNfXVnBwdlduyS00209+v1LLS5SinJ9tbKdkcY2OMV0noi4vjFOcbQzSk+iTun2fRM38OxUVHzOKb6K+VPsmzOJxdPLeMskvXTltdxk0pRfW0otfVMYfF0/Ft+GqShG1Tw1CnPzTnGpXcoyfli45IRd9Eo3vex5stcHvyeqqI2LT6JKx1N/m+/3/dfcsP8AD2rfxkvTnun0vZXX6FRXGqScadWjLNTShapGEnGSpYSk705SW6w1Ra2spounK2Nw2Go5Z1KcHKUpKKfpi3dR+ER+Za7IJNe+yWwKI1WOSl7aLYZI2D4jSrK9KaklvYkkXrRNJ7AAMGQAAAAAAAAAAAAAAAAAAAAAAAAAYAMkHi3FIYeGaWrekV3f+Ccefc44l1MQ6d9FlXtlSu192dWJSrrNPx5OLOyHRVyXl9HK4jxZYqq/Mm0/Pb07aJd0j6rYfyrKlo4ys9nZ3s/ZmnEcKhKzj5ZraS/fuaXQxUdpxklrtZv2LCopLjroqblyly339yZLGVVdunJ+VRvOpGU2lUrVMsm4WcH49stvyR+OLLGU34kakZZaqoxkotJ3pKKi4ycWrXi7prr7E54bEVPVNQXaOr+SZh8HGEVHey67/U1LHh7I6Hlz92aeD4xtxpUKOa84VEnVlKPlrU6iupR9VoZL6aN6dDsx5UxMYRhGnLLFQVlVs5qMWrVmoeZa3SVrO5jkqhRoVpqaSnVleL9+iXwegkNdZKE2taLDjVRsrUuW/wDRwOX+HV4Tc6qyrJk1lmk/POabdu01H6RRYADklLk9ndGKitIAA8noAAAAAAAAAAAAAAAAAAAAAAAA04rFQpRc5ysl/uiKZxLnepKo44eLUIuzel39z658xrdSFBN+lS0927u/wkcajRUVZImsPEg4Kcu9ld9QzrFN1wekiZxLnurKMYQWRytmf905dH9Dn4em7ucneUt2YxmDU4tWIeDxrheFR6x6913JCuqFS1FEXddO58pPZvxWOy+aU1COdUk8rk3K2Z3SeiSa11euiZj8bUVNVXTWRqUrqS2jFzen/VN2/cU66lN+HUcHeLdrbr0yV9pK7tJaq+5s/BSsl4srJJJNReii4JSuvN5W46300NbVu+mbIujilJPYqYmpGWSUIqbckoucMzyuUW0r6q8JK67EiE3dxkssoO0le+tr7/Ro0SoTV2687yz5m8rvmvnTutYvNK8Xpq3YjpOU8sZ55S1buszekVt8fYKU4fqsa0HCuzUak9s34rFKDjNPWEoy+tndr7HqGBxKqU4zi7qUU18lS4VyHHK5Vpyk57pt2S7JdC24PCRpQVOCtGKsiFy743SUooseDjTx4OMnv3N4AOM7wAAAAAAAAAAAAAAAAAAAAAAAAasRiYU1mnJRXdm08950xNbx1Cd4wfoavbL2i/6u/wAHRj1K2fFvRy5V7pr5xW/77kzm+NKqliaVWLlTVnHrKLa27NbnHpyurkZYS6spys1Z6t6fJ9SqSip5IqXhQU5K/mcdfQvzNJN27Jk/VBUQ0319yrXWPJntR0/t7kk01cJCW6TPiOIqXcfClJqSh5NU5NqKSW7vJpX7ux8fiatpS8Pywjmd76rK5tR08zUVfTS2t7Xa9/Wh8mtY9vwyHj6XgtTh00t3vtb3OpRndJs5uPpzqSheMouLk7S6tKzX1Teq3XsYqeNBZtNN1foe00+0eJRa6fkm4qlCU6fif8ams66Ne5feEcGwaSq0KcPMlrFLYoGFxKqwu+p2+V+YKeEg6NVTs5ScZK2Wzd7exGZ2M5tTgtsmPTMuNaddjSXsXyxkjYLiEK0c1N3RJIZpp6ZYU01tAAGDIAAAAAAAAAAAAAAAAAAAAAAAAI2OwFOtBwqRUk+6JIAPN+J8Eq4ST0c6L2lu4+0v8nPqUfE80JuN3B3W94O8Wn0sz1aUU9GrlR47yfLM62FaTesoflb9v6WStGbv9F3j5/JCZPpun9TH6fx+CuqeIzZlUgm5Z3aEUr+Iqq8q00nFdL2020I8MHUSjFVFamnGHlV0nS8Hf/o3/c2rFZW4VU4TW6lp9u690bI4mL0TRJxqqfcdENO6+L1JtHxSw8r5puO85eWKis82nOTXd2Xtp0I+KqSquVClSnUdvNlSsk+8myeyVyVWy4mcErqWrf7GvJk6atwNuHBZF6Vmzm0OWK0KbrYjyuPlgot7vdvvtsR8Qs0Ipu17Js9S4lgI1qbpy2f6P2KNiuScWvJTlBx6OSd0votzix8yKi1Y3tkjl+nzc4ulLS/JbOWcNThRjkfRXOwcjlrgssLS8OVSVR3veW/0OuRL89E6t67AAMGQAAAAAAAAAAAAAAAAAAAAAAAAARcXxCFJxUlNuebKoU6tRvLbNpCLatmX3AJRg+IV4u2tm0pWlpJJ9XF6r5MyqxVrySu7K7Su+y7v2AI2N4RRrf8ALTjK210V/j3J0HDNhoxhKDzWtZSstrrYsrxlNT8PMs2WU2u0YuKbb6eqO/c2KrF280Xm9Oq1W+nfqe4TcJconiyuNkXGXhnlTrSlB2VpK6t7rQsnIWFh5prfpff5973PnjfJ1V1Jzw8klUebK1dKT367M2ct8vYjDzvJqzd3a6XTp8EllZNd1SSffnRD4WJbj3NtbXjey4mTBkiibAAAAAAAAAAAAAAAAAAAAAAAAAAAAAAByuM8KlWlTlHI/D8W6nKrFPOoq6lT10y/qdUAFfr8uVJZ1fDp1PNmcJyqRl4cIKCm3fw7wT720t1NGP5Xr1bt1KKcpVpu0ZWTnKElllbM15Et1312LOACuVOV5uUnmo2/mWvCWaebEQxCWId/MvK4/N/YmcM4H4VTxZeG3lqJKEbRg51ZVGqd9o2kl0vr3sdcAAAAAAAAAAAAAAAAAAAAAAAAA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data:image/jpeg;base64,/9j/4AAQSkZJRgABAQAAAQABAAD/2wCEAAkGBhAQERUQDxASExIRFA8SERcSFRAXEhcSFhUWFBMXEhIXGzIgFxsjGRQSHzAgIzMqLCwwGR4xNTQqNSYrLCoBCQoKDgwOGg8PGiskHyIuLCoyLy8qLCk0LyksLTA0KjIvMiwsLCwsLDU0LCwsKi8sLCwvLy4sLCwsLC0sLDQsLP/AABEIAN0A5AMBIgACEQEDEQH/xAAbAAEAAgMBAQAAAAAAAAAAAAAABAYBAwUHAv/EADYQAAIBAgQEBQIEBgIDAAAAAAABAgMRBBIhMQUGQVETIjJhgXGRFEKhwQcjUrHR8DNyJJLh/8QAGgEBAAIDAQAAAAAAAAAAAAAAAAUGAQMEAv/EACoRAAICAgIBAwMEAwEAAAAAAAABAgMEERIhMQVBURNh0SJCsfAycfEU/9oADAMBAAIRAxEAPwD1QAGAAAAAAAAAAACJjOK0aLSqzytpy9NR+VaOTcYvKl3dgCWDEZX212enZ7C4BkGD4jVTcoq942vo7aq6166W27gH2ZKJV5txGHxU6VazgpaXVtHqmn2LjgMfCtBTg7pm6ymVaTfh+5z05EbW0umvKZKABpOgAAAAAAAAAAAAAAAAAAAAAAAAAAAAAAHNx3CPGqqcpzjDwp02oTnByzSTall3jZPqdIAFWrcrVZVKrTpKFSNaCytpuMpQcFJKnfSMLayl7WWg4lytVn5aToxgp15U1tkzzhOOX+W7el+nK1fd7FpABXK/K2aUppU88niJKXmvnnilWpyvbeMLxv0u0tGzfwjgtWliKlabp5aiqLybturnjJrIuja1cmu9np3D5cl3Wm4BWudeC+JT8eK89JNtW9UN3r7asrnK3GXQrRo3vGrdxXa29l21OrzVzVdOhRu1JNSa6rb4j/cj/wAPOB5k8VUs20oQW7jGN7p9pX3JJ8qsfjYvPj7ETHjflc6n/iu38/H/AEvkXdXMmEZI0lgAAAAAAAAAAAAAAAAAAAAAAAAAAAAAAAAAAACJxLiMaEM8tdUklu2edYjjdWpWqyhJulUd8qflvbv19y681cKnXpWpu043t213/QomEeXySjllHRp7omfT41tb/cV/1Wdykl+3+7M4eg9ZT1lLf/C9iRg8ZVws/EovR+uD9Mv8P3MmJPuSc4RmuMl0Qtds65coPTL3wXjdPFU1OGj2lF7xl1TOkeTfjnh5eLRnaV43S2lqlZrrueqYeblFN7tJsruVR9GfFPotuFk/+ivk1pro2gA5TtAAAAAAAAAAAAAAAAAAAAAAAAAAAAAAAAAMFA5x4bUpVvHUXKnq21dyXe6/pR6Aa61OMk1NJrrfa3ubqbpVS5ROfIx4Xw4zPMqGIjNXTNNejUr1I4alZOopNybatFWva2t9SdxunCOMmqezUW7WtdJLQjznOnKNan66buvddU/Zlgm52U7j02iq1qunI1PuKZa8HyLhoxipRUpRUbu27XUskI2Vl0IfB+IrEUYVUrZ4p27d0TitNv3Likl4AAMGQAAAAAAAAAAAAAAAAAAAAAAAAAAAAAAAAAacXQ8SEoPaSa+5uNdatGEXKbSitW2ZW99GJa09+Dy+rh6lOvKFZWktI6WThfRp9TfON1Y6POXEKVSVOdJ3dNtSe11K2i7vS5xvxysnlnZu0Xlllb7KVrN6Ms1NjdadnTKbk1RVrVXaOpwXmSphKPg+C6jTeV5kll3SenwdDAc81JVIxrUYwjNqKalez97lcjjqbtacddtUaMZi6cotJ5vp01tq+mrRplh0tPSOiHqGQpLb2l9j1mEk1ddT6OHyXic+DptyzNK0m73zLdP6bHcK8WsAAAAAAAAAAAAAAAAAAAAAAAAAAAAAAAAAGjGYVVIODtquu1+hvMMzvXgw0n0zySeHlKc6dSV5U3KOm1/YRpyjUhVUJuUFh42U0qTVFRSajbW6gnZ6JuT1JVaP/kVL73/dm4tDrU4rZS1dKuT4nNUZ5bSo5pONpejLUl4Uad6ml9JLOrdXqMTicqm505JPO25eDZxakowlaPog2nG2t10tG3SIWNis0M3pzxT+Xa5qsohGLkvY3VZM5zUW129Ft/h1CosM88XGLk5QzaSs97roWwjcPUVTiotaJXtb9SSVxvb2W6K4pJAAGDIAAAAAAAAAAAAAAAAAAAAAAAAAAAAAAMGT5qTUU3JpJbt7L5APPOaKPh4ttLSdr/Vq60/9jQb+acZCri06bUlGNm18f/TQWnH39KO/hFKy9fWlr5YOVxDESqPwqaTf5m9or937E3HV8kG/7bkfhOHtHM/VLzS+r/23wbX8Ghddnf5ax8qFoSk3tq3v3Ui64XGRqXy30te/v7nm9a9tN1qi88tcUjXoxa3ilGffMtGQGdj/AE58o+H/ACWf0zK+rXwk/wBS/g64AOAlQAAAAAAAAAAAAAAAAAAAAAAAAAAAAAAc3mDCzqUJwh6tGvg6Rg9Rk4yUl7HmcFOLi/DPFquHxcJyv/LaWeTqRWvzfVv2N9LG14q8oKaW7jpK3tHuWbmdeJWnGa0i0orbRbNfXVnBwdlduyS00209+v1LLS5SinJ9tbKdkcY2OMV0noi4vjFOcbQzSk+iTun2fRM38OxUVHzOKb6K+VPsmzOJxdPLeMskvXTltdxk0pRfW0otfVMYfF0/Ft+GqShG1Tw1CnPzTnGpXcoyfli45IRd9Eo3vex5stcHvyeqqI2LT6JKx1N/m+/3/dfcsP8AD2rfxkvTnun0vZXX6FRXGqScadWjLNTShapGEnGSpYSk705SW6w1Ra2spounK2Nw2Go5Z1KcHKUpKKfpi3dR+ER+Za7IJNe+yWwKI1WOSl7aLYZI2D4jSrK9KaklvYkkXrRNJ7AAMGQAAAAAAAAAAAAAAAAAAAAAAAAAYAMkHi3FIYeGaWrekV3f+Ccefc44l1MQ6d9FlXtlSu192dWJSrrNPx5OLOyHRVyXl9HK4jxZYqq/Mm0/Pb07aJd0j6rYfyrKlo4ys9nZ3s/ZmnEcKhKzj5ZraS/fuaXQxUdpxklrtZv2LCopLjroqblyly339yZLGVVdunJ+VRvOpGU2lUrVMsm4WcH49stvyR+OLLGU34kakZZaqoxkotJ3pKKi4ycWrXi7prr7E54bEVPVNQXaOr+SZh8HGEVHey67/U1LHh7I6Hlz92aeD4xtxpUKOa84VEnVlKPlrU6iupR9VoZL6aN6dDsx5UxMYRhGnLLFQVlVs5qMWrVmoeZa3SVrO5jkqhRoVpqaSnVleL9+iXwegkNdZKE2taLDjVRsrUuW/wDRwOX+HV4Tc6qyrJk1lmk/POabdu01H6RRYADklLk9ndGKitIAA8noAAAAAAAAAAAAAAAAAAAAAAAA04rFQpRc5ysl/uiKZxLnepKo44eLUIuzel39z658xrdSFBN+lS0927u/wkcajRUVZImsPEg4Kcu9ld9QzrFN1wekiZxLnurKMYQWRytmf905dH9Dn4em7ucneUt2YxmDU4tWIeDxrheFR6x6913JCuqFS1FEXddO58pPZvxWOy+aU1COdUk8rk3K2Z3SeiSa11euiZj8bUVNVXTWRqUrqS2jFzen/VN2/cU66lN+HUcHeLdrbr0yV9pK7tJaq+5s/BSsl4srJJJNReii4JSuvN5W46300NbVu+mbIujilJPYqYmpGWSUIqbckoucMzyuUW0r6q8JK67EiE3dxkssoO0le+tr7/Ro0SoTV2687yz5m8rvmvnTutYvNK8Xpq3YjpOU8sZ55S1buszekVt8fYKU4fqsa0HCuzUak9s34rFKDjNPWEoy+tndr7HqGBxKqU4zi7qUU18lS4VyHHK5Vpyk57pt2S7JdC24PCRpQVOCtGKsiFy743SUooseDjTx4OMnv3N4AOM7wAAAAAAAAAAAAAAAAAAAAAAAAasRiYU1mnJRXdm08950xNbx1Cd4wfoavbL2i/6u/wAHRj1K2fFvRy5V7pr5xW/77kzm+NKqliaVWLlTVnHrKLa27NbnHpyurkZYS6spys1Z6t6fJ9SqSip5IqXhQU5K/mcdfQvzNJN27Jk/VBUQ0319yrXWPJntR0/t7kk01cJCW6TPiOIqXcfClJqSh5NU5NqKSW7vJpX7ux8fiatpS8Pywjmd76rK5tR08zUVfTS2t7Xa9/Wh8mtY9vwyHj6XgtTh00t3vtb3OpRndJs5uPpzqSheMouLk7S6tKzX1Teq3XsYqeNBZtNN1foe00+0eJRa6fkm4qlCU6fif8ams66Ne5feEcGwaSq0KcPMlrFLYoGFxKqwu+p2+V+YKeEg6NVTs5ScZK2Wzd7exGZ2M5tTgtsmPTMuNaddjSXsXyxkjYLiEK0c1N3RJIZpp6ZYU01tAAGDIAAAAAAAAAAAAAAAAAAAAAAAAI2OwFOtBwqRUk+6JIAPN+J8Eq4ST0c6L2lu4+0v8nPqUfE80JuN3B3W94O8Wn0sz1aUU9GrlR47yfLM62FaTesoflb9v6WStGbv9F3j5/JCZPpun9TH6fx+CuqeIzZlUgm5Z3aEUr+Iqq8q00nFdL2020I8MHUSjFVFamnGHlV0nS8Hf/o3/c2rFZW4VU4TW6lp9u690bI4mL0TRJxqqfcdENO6+L1JtHxSw8r5puO85eWKis82nOTXd2Xtp0I+KqSquVClSnUdvNlSsk+8myeyVyVWy4mcErqWrf7GvJk6atwNuHBZF6Vmzm0OWK0KbrYjyuPlgot7vdvvtsR8Qs0Ipu17Js9S4lgI1qbpy2f6P2KNiuScWvJTlBx6OSd0votzix8yKi1Y3tkjl+nzc4ulLS/JbOWcNThRjkfRXOwcjlrgssLS8OVSVR3veW/0OuRL89E6t67AAMGQAAAAAAAAAAAAAAAAAAAAAAAAARcXxCFJxUlNuebKoU6tRvLbNpCLatmX3AJRg+IV4u2tm0pWlpJJ9XF6r5MyqxVrySu7K7Su+y7v2AI2N4RRrf8ALTjK210V/j3J0HDNhoxhKDzWtZSstrrYsrxlNT8PMs2WU2u0YuKbb6eqO/c2KrF280Xm9Oq1W+nfqe4TcJconiyuNkXGXhnlTrSlB2VpK6t7rQsnIWFh5prfpff5973PnjfJ1V1Jzw8klUebK1dKT367M2ct8vYjDzvJqzd3a6XTp8EllZNd1SSffnRD4WJbj3NtbXjey4mTBkiibAAAAAAAAAAAAAAAAAAAAAAAAAAAAAAByuM8KlWlTlHI/D8W6nKrFPOoq6lT10y/qdUAFfr8uVJZ1fDp1PNmcJyqRl4cIKCm3fw7wT720t1NGP5Xr1bt1KKcpVpu0ZWTnKElllbM15Et1312LOACuVOV5uUnmo2/mWvCWaebEQxCWId/MvK4/N/YmcM4H4VTxZeG3lqJKEbRg51ZVGqd9o2kl0vr3sdcAAAAAAAAAAAAAAAAAAAAAAAAAH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AutoShape 8" descr="https://encrypted-tbn3.gstatic.com/images?q=tbn:ANd9GcRktl7mArkLBagWRGYMD0oCWhRy61oyhH817_wQFcUnSuseYMTlZw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830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6372200" y="380093"/>
            <a:ext cx="252028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TOLIMA</a:t>
            </a: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735648"/>
              </p:ext>
            </p:extLst>
          </p:nvPr>
        </p:nvGraphicFramePr>
        <p:xfrm>
          <a:off x="204387" y="980728"/>
          <a:ext cx="5735765" cy="505968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735765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LÍNEAS </a:t>
                      </a:r>
                    </a:p>
                    <a:p>
                      <a:pPr algn="ctr"/>
                      <a:r>
                        <a:rPr lang="es-CO" sz="1600" dirty="0" smtClean="0"/>
                        <a:t>ESTRATEGICAS DEL PEDCTI</a:t>
                      </a:r>
                      <a:endParaRPr lang="es-CO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189729">
                <a:tc>
                  <a:txBody>
                    <a:bodyPr/>
                    <a:lstStyle/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600" dirty="0" smtClean="0"/>
                        <a:t>Potenciar el Talento Humano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600" dirty="0" smtClean="0"/>
                        <a:t>Desarrollar soluciones de innovación social que impacten el Desarrollo Urbano; la Salud y la Educación; el ambiente; el turismo; la energía y los materiales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600" dirty="0" smtClean="0"/>
                        <a:t>Fortalecer la institucionalidad del SRCTeI 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600" dirty="0" smtClean="0"/>
                        <a:t>Generar conocimiento y desarrollar soluciones tecnológicas a la Medida en los tópicos de Conectividad, movilidad, logística, y Organizacional</a:t>
                      </a:r>
                    </a:p>
                    <a:p>
                      <a:pPr marL="171450" lvl="0" indent="-171450" algn="just">
                        <a:buFontTx/>
                        <a:buChar char="-"/>
                      </a:pPr>
                      <a:r>
                        <a:rPr lang="es-CO" sz="1600" dirty="0" smtClean="0"/>
                        <a:t>Implementar herramientas estratégicas para la Innovación en las áreas de Inteligencia Competitiva; Vigilancia Tecnológica; Prospectiva Tecnológica; Benchmarking; y Modelos de Negocios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600" dirty="0" smtClean="0"/>
                        <a:t>Construir una cultura de </a:t>
                      </a:r>
                      <a:r>
                        <a:rPr lang="es-CO" sz="1600" dirty="0" err="1" smtClean="0"/>
                        <a:t>CTeI</a:t>
                      </a:r>
                      <a:r>
                        <a:rPr lang="es-CO" sz="1600" dirty="0" smtClean="0"/>
                        <a:t> a partir de una cultura focalizada incluyente que permita una alfabetización tecnológica masiva y que sea apropiada por la sociedad</a:t>
                      </a:r>
                    </a:p>
                    <a:p>
                      <a:pPr marL="171450" lvl="0" indent="-171450" algn="l">
                        <a:buFontTx/>
                        <a:buChar char="-"/>
                      </a:pPr>
                      <a:r>
                        <a:rPr lang="es-CO" sz="1600" dirty="0" smtClean="0"/>
                        <a:t>Propiciar Escenarios para el Surgimiento de Nuevos  Sectores que aseguren el Emprendimiento de Base Tecnológica; las Ruedas de Negocio; y el desarrollo de un ecosistema para el emprendimiento.</a:t>
                      </a:r>
                      <a:endParaRPr lang="es-CO" sz="16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362" name="Picture 2" descr="http://www.colombia-sa.com/departamentos/tolima/images/mapa_tolim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0046"/>
            <a:ext cx="804057" cy="96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56792"/>
            <a:ext cx="271021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38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6300192" y="501266"/>
            <a:ext cx="252028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CAQUETA</a:t>
            </a:r>
          </a:p>
        </p:txBody>
      </p:sp>
      <p:pic>
        <p:nvPicPr>
          <p:cNvPr id="23554" name="Picture 2" descr="http://www.colombia-sa.com/departamentos/caqueta/images/caque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4849"/>
            <a:ext cx="1077083" cy="81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694018"/>
              </p:ext>
            </p:extLst>
          </p:nvPr>
        </p:nvGraphicFramePr>
        <p:xfrm>
          <a:off x="358011" y="1418738"/>
          <a:ext cx="4213989" cy="402648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213989"/>
              </a:tblGrid>
              <a:tr h="1168243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858243">
                <a:tc>
                  <a:txBody>
                    <a:bodyPr/>
                    <a:lstStyle/>
                    <a:p>
                      <a:pPr algn="l"/>
                      <a:r>
                        <a:rPr lang="es-CO" sz="1800" dirty="0" smtClean="0"/>
                        <a:t>- </a:t>
                      </a:r>
                      <a:r>
                        <a:rPr lang="es-CO" sz="1800" u="none" strike="noStrike" kern="1200" baseline="0" dirty="0" smtClean="0"/>
                        <a:t>Eje estratégico formación y educación </a:t>
                      </a:r>
                    </a:p>
                    <a:p>
                      <a:pPr algn="l"/>
                      <a:r>
                        <a:rPr lang="es-CO" sz="1800" u="none" strike="noStrike" kern="1200" baseline="0" dirty="0" smtClean="0"/>
                        <a:t>- </a:t>
                      </a:r>
                      <a:r>
                        <a:rPr lang="es-CO" sz="1800" dirty="0" smtClean="0"/>
                        <a:t>E</a:t>
                      </a:r>
                      <a:r>
                        <a:rPr lang="es-CO" sz="1800" u="none" strike="noStrike" kern="1200" baseline="0" dirty="0" smtClean="0"/>
                        <a:t>je de biodiversidad, Ambiente y desarrollo rural .</a:t>
                      </a:r>
                    </a:p>
                    <a:p>
                      <a:pPr algn="l"/>
                      <a:r>
                        <a:rPr lang="es-CO" sz="1800" u="none" strike="noStrike" kern="1200" baseline="0" dirty="0" smtClean="0"/>
                        <a:t>- Eje estratégico: Productividad, competitividad e innovación </a:t>
                      </a:r>
                    </a:p>
                    <a:p>
                      <a:pPr algn="l"/>
                      <a:r>
                        <a:rPr lang="es-CO" sz="1800" u="none" strike="noStrike" kern="1200" baseline="0" dirty="0" smtClean="0"/>
                        <a:t>-  Eje estratégico: Formación y educación </a:t>
                      </a:r>
                      <a:endParaRPr lang="es-CO" sz="1800" b="0" i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44823"/>
            <a:ext cx="2290763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97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6444208" y="323945"/>
            <a:ext cx="252028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PUTUMAYO</a:t>
            </a: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073973"/>
              </p:ext>
            </p:extLst>
          </p:nvPr>
        </p:nvGraphicFramePr>
        <p:xfrm>
          <a:off x="467544" y="1556792"/>
          <a:ext cx="4672946" cy="34747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672946"/>
              </a:tblGrid>
              <a:tr h="367776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82934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Sectores Productivos: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es-CO" sz="1800" baseline="0" dirty="0" smtClean="0"/>
                        <a:t>Artesanías y tradicionales exportables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es-CO" sz="1800" baseline="0" dirty="0" smtClean="0"/>
                        <a:t>Energía, minería, carbón y petróleo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es-CO" sz="1800" baseline="0" dirty="0" smtClean="0"/>
                        <a:t>Bienes y servicios </a:t>
                      </a:r>
                      <a:r>
                        <a:rPr lang="es-CO" sz="1800" baseline="0" dirty="0" err="1" smtClean="0"/>
                        <a:t>ecosistémicos</a:t>
                      </a:r>
                      <a:endParaRPr lang="es-CO" sz="1800" baseline="0" dirty="0" smtClean="0"/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es-CO" sz="1800" baseline="0" dirty="0" smtClean="0"/>
                        <a:t>Departamento fronterizo (logística y transporte)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es-CO" sz="1800" baseline="0" dirty="0" smtClean="0"/>
                        <a:t>Agropecuaria y agroindustria</a:t>
                      </a:r>
                    </a:p>
                    <a:p>
                      <a:pPr marL="342900" indent="-342900" algn="ctr">
                        <a:buAutoNum type="arabicPeriod"/>
                      </a:pPr>
                      <a:r>
                        <a:rPr lang="es-CO" sz="1800" baseline="0" dirty="0" smtClean="0"/>
                        <a:t>Industria y servicios tecnológicos</a:t>
                      </a:r>
                    </a:p>
                    <a:p>
                      <a:pPr marL="342900" indent="-342900" algn="ctr">
                        <a:buAutoNum type="arabicPeriod"/>
                      </a:pPr>
                      <a:endParaRPr lang="es-CO" sz="1800" baseline="0" dirty="0" smtClean="0"/>
                    </a:p>
                    <a:p>
                      <a:pPr algn="ctr"/>
                      <a:endParaRPr lang="es-CO" sz="18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6386" name="Picture 2" descr="http://www.colombia-sa.com/departamentos/putumayo/images/putumay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941" y="290712"/>
            <a:ext cx="1541267" cy="97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074" y="1841959"/>
            <a:ext cx="3748236" cy="281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22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528174" y="636402"/>
            <a:ext cx="252028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HUILA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241376"/>
              </p:ext>
            </p:extLst>
          </p:nvPr>
        </p:nvGraphicFramePr>
        <p:xfrm>
          <a:off x="539552" y="1844824"/>
          <a:ext cx="4176464" cy="342173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76464"/>
              </a:tblGrid>
              <a:tr h="458701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</a:t>
                      </a:r>
                      <a:r>
                        <a:rPr lang="es-CO" sz="1800" dirty="0" err="1" smtClean="0"/>
                        <a:t>PEDCTeI</a:t>
                      </a:r>
                      <a:endParaRPr lang="es-CO" sz="1800" dirty="0">
                        <a:latin typeface="+mj-lt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781659">
                <a:tc>
                  <a:txBody>
                    <a:bodyPr/>
                    <a:lstStyle/>
                    <a:p>
                      <a:pPr algn="l"/>
                      <a:r>
                        <a:rPr lang="es-CO" sz="1800" dirty="0" smtClean="0"/>
                        <a:t>- Agroindustria de base tecnológica</a:t>
                      </a:r>
                    </a:p>
                    <a:p>
                      <a:pPr algn="l"/>
                      <a:r>
                        <a:rPr lang="es-CO" sz="1800" dirty="0" smtClean="0"/>
                        <a:t>- Turismo temático Especializado</a:t>
                      </a:r>
                    </a:p>
                    <a:p>
                      <a:pPr algn="l"/>
                      <a:r>
                        <a:rPr lang="es-CO" sz="1800" baseline="0" dirty="0" smtClean="0"/>
                        <a:t>- Productos Psicolas derivados</a:t>
                      </a:r>
                    </a:p>
                    <a:p>
                      <a:pPr algn="l"/>
                      <a:r>
                        <a:rPr lang="es-CO" sz="1800" baseline="0" dirty="0" smtClean="0"/>
                        <a:t>- Industrialización de Recursos Minerales </a:t>
                      </a:r>
                    </a:p>
                    <a:p>
                      <a:pPr algn="l"/>
                      <a:r>
                        <a:rPr lang="es-CO" sz="1800" baseline="0" dirty="0" smtClean="0"/>
                        <a:t>- Generación y comercialización de Electricidad</a:t>
                      </a:r>
                      <a:endParaRPr lang="es-CO" sz="18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1506" name="Picture 2" descr="http://www.colombia-sa.com/departamentos/huila/images/hui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260648"/>
            <a:ext cx="1336282" cy="133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91072"/>
            <a:ext cx="3837451" cy="287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85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6228184" y="493424"/>
            <a:ext cx="252028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AMAZONAS</a:t>
            </a:r>
          </a:p>
        </p:txBody>
      </p:sp>
      <p:pic>
        <p:nvPicPr>
          <p:cNvPr id="19458" name="Picture 2" descr="http://www.colombia-sa.com/departamentos/amazonas/images/amazona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7107"/>
            <a:ext cx="837966" cy="73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150348"/>
              </p:ext>
            </p:extLst>
          </p:nvPr>
        </p:nvGraphicFramePr>
        <p:xfrm>
          <a:off x="533400" y="1397000"/>
          <a:ext cx="4000500" cy="40233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000500"/>
              </a:tblGrid>
              <a:tr h="264646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421535"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s-CO" sz="1800" u="none" strike="noStrike" kern="1200" baseline="0" dirty="0" smtClean="0"/>
                        <a:t>Conocimiento, aprovechamiento y conservación de la biodiversidad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CO" sz="1800" u="none" strike="noStrike" kern="1200" baseline="0" dirty="0" smtClean="0"/>
                        <a:t> Cualificación de procesos y productos educativos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CO" sz="1800" u="none" strike="noStrike" kern="1200" baseline="0" dirty="0" smtClean="0"/>
                        <a:t>Mejoramiento de la Calidad de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CO" sz="1800" u="none" strike="noStrike" kern="1200" baseline="0" dirty="0" smtClean="0"/>
                        <a:t>       Vida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CO" sz="1800" u="none" strike="noStrike" kern="1200" baseline="0" dirty="0" smtClean="0"/>
                        <a:t>Incorporación de tecnologías limpias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CO" sz="1800" u="none" strike="noStrike" kern="1200" baseline="0" dirty="0" smtClean="0"/>
                        <a:t>Desarrollo turístico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CO" sz="1800" u="none" strike="noStrike" kern="1200" baseline="0" dirty="0" smtClean="0"/>
                        <a:t>Desarrollo y mejoramiento de modelos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CO" sz="1800" u="none" strike="noStrike" kern="1200" baseline="0" dirty="0" smtClean="0"/>
                        <a:t>      productivos sustentables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CO" sz="1800" u="none" strike="noStrike" kern="1200" baseline="0" dirty="0" smtClean="0"/>
                        <a:t>Fortalecimiento del Estado y empoderamiento de la sociedad civil</a:t>
                      </a:r>
                      <a:endParaRPr lang="es-CO" sz="1800" b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740" y="1442814"/>
            <a:ext cx="307657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72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1115616" y="3022937"/>
            <a:ext cx="7128792" cy="1015663"/>
          </a:xfrm>
          <a:prstGeom prst="rect">
            <a:avLst/>
          </a:prstGeom>
          <a:noFill/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sz="6000" b="1" dirty="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REGION LLANOS</a:t>
            </a:r>
          </a:p>
        </p:txBody>
      </p:sp>
      <p:sp>
        <p:nvSpPr>
          <p:cNvPr id="2" name="AutoShape 2" descr="data:image/jpeg;base64,/9j/4AAQSkZJRgABAQAAAQABAAD/2wCEAAkGBhQSEBQQEhAVFRUWFhUXFRUYFRQWFRgUFRgWFRcXFRcZHCceGhojHBUUIC8gIycpLCwtFR4xNTAqNSYrLCkBCQoKDgwOGg8PGiwkHSQpLCkpLC0pKTIpLS8vLCkvNSk1LSwsLCwwLCksLCwsKSwsKSksLCksLCwpKiksKSwsLP/AABEIAJ8BAAMBIgACEQEDEQH/xAAbAAEAAQUBAAAAAAAAAAAAAAAABAECAwUGB//EAEAQAAIBAgMGBAIGCAUFAQAAAAECAAMRBBIhBRMiMUFRBjJhcSOxFHKBkZLRFUJSU6HB4fAzYmOywiRDgqLxB//EABoBAQACAwEAAAAAAAAAAAAAAAABAwIEBQb/xAAlEQACAgEEAgMBAQEBAAAAAAAAAQIDEQQSMUEFIRMiUWGRgSP/2gAMAwEAAhEDEQA/APU5WWubAnsCfuF5HpNUKg/D1APJ+ovIBKiYLVO9P7ni1TvT+54BnlJh+J/p/wDvIC7bU1jhxWpbwC5X4lvbNyza+W95DaXINrEj7xwyg5LEkaZr8ievtJAkgrERAEREAREQBERAEREAREQBERAESk1+O27SpNkZjm6gAm3vMJ2RrWZPCGDYXicXt/xfxmnTqFQACbeZr9vymkp+Ia4OZWe3q1z/AB0nOs8nXCe1JtfpmoHp94nLbB8Xbxt3U0bva06hTeb9VsbY7omLWC6IiWkCIiAWVvKfY/Iy3C/4afVX5CXVfKfY/Iy3Df4afVX/AGiAZIms25t5MMmY8Tm2WmCMzE/Iesh7A8WU64y1CtOqD5CeEi+hVjz9ucrdsFLY37JwzfWnn/iHwalPeVFxNNEvnyPqy3N7rY5mOblp9s7vF4gU6b1DyVWY/wDiLzzFKe8Jr1OJ2OYk89eQHoOX2TR8hfCqK3LL6MoLJ2mw9vricoCuDTcAlrcV0bi4dATzI6ToJxHgpam8ZgpFFm0J61QCDl9Mua/rO3m3ppuyqMpdmL9MrERLyBERAEREAREQBERAERKQCspLalUKMzEADmToJy+2fGarw0iB/nI/2r/MzXv1NdKzJ/8AOyUmzqXcAXJsBzJ0E818VY3f1+AkC1tNCQNAT/fKYMRtVn6u5PVibTHRpEEs3M/ZPP6vyDuWEsItjHBalAkgvbTQWkm0inaik2W7H/KC0uK1nHDRce4t/WaS0t9nvazPKRgqVTvkWkC1S40HY9/76T1bAqwpgNztOX8G7ENNjUdLEga9TOwnqdHp/grS77KJPLKxETcMRERALKvlPsfkZZhvIn1V+Ql9byn2PyM03iJmGAdkqbshEJPIkWF1B6E8vtmMpbU2DkvFNIrjK7XzEhSO44dF+z+c33h/wvhKlKliADVJysGYmwdTqQvSxFvsnLbkbsk311JJ19yZ6D4crl8JQdiCWpqSbAAnXWw0nG0Eo3XTngtl6SRJ2nhRVo1KbXIZGBtz5E6et55nsdXxBWhTK5ypY5jYADne2vWeqzBQwNOmWZKaKWN2IUAk+pm/qdJG+UXLowUsGt2PsYYanTp5ixNQsx6ZihvlHQaTczBX81P63/FpnvNqMVFYRiViUvEyBWJSVgCJSY6+IVFLOwUDqZDaSywZImgq+M6IbKAx/CPuBNzJ+E25SqcnAPY6H+MohqapvEZInazLtHaiUQC558gNSe+kj4bxFRf9ax7Np/Sc546xoY00RrnUMR0vrYHvpOdGEI1DEHvf5zl6jyUqrXFYaLFDKPUvpac86/iEjYvblGmLmopPRVIJP3TyzEYqqtRaYKktrcroFHPl1PKSmSoQRmAuOgsfvmE/KTx6SWf6NhM2x4mavUyBwTzCX4VHt1Mi0sNbibU9TMmGqUN2lOtmCBcOrUUo8QqI439Q1N2Scwu2ZagNuGxkWjg8JlcOWa9EKDlxAvXK1bshNrcW4HELWJ5azXnpfked/JO7BJo1kbysG9jeR9oksBSXRnYKPS/M/deZNqnCbx08zBnUWDst2rUrkbq2e1PeHna4m12PsJHxSvQRhRVBmJWoq73Ow4BU1sUCHmdSdZZT47FqecpMhz9HWbD2FSoUlVUA0GttT7mbMUF7CXIthaXT0ZUWhZWViAIiIAiIgFlbyn2PyM0HiugzYDhFwopM465FAJt3tzt6Tf1vKfY/IzVbbxpo4F6i8xSUDlzYKo0PPnK7UnBp/hK5OGKb3d0V51WVB7E6n7rn7J6dTphQFGgAAHTQacpwfgzAF8QKl1y0eYPmLOCAQOg56zvpz/GU7KnL9ZlN5ZqvEWKenTUo+XjAY26WJtmyME1tqRY8tL3kKn4kqXI3JNqDVDdXV94tJamUqAVGa9tO3WbB9o1Bi1w6quUrvC3VUAZXDDN5ixp5dOTNztIFM4sPXq5mKIcRkpMSc9gN0FQAWF78Qa5vNyTecrJBdjNqVd0x3XxVqrTQIGYM1SmpDAMBe2c36cBmGj4hrhAGw5ZkCLUBV0dnLVEuoAKi4RW5/ry7E7QxQqKu7ViDcfDqBWG6Llg+ew1Jp5Odxf0l1XaeK0YUmUMqHyVH3Ydq2hQMLvYUQ1rWLX5CQ5f1/wCAtwu3qzXYUw4LnKAKgGRaC1SqEqCSWzKL6X0luF8R1bUr07h3ILXcnUp5VCjlnIPbJ7kE2vjAtjRLFaCtxK5Zqm7ViSQbXz3XJodL3mf9KYnO6MmgNRVYUqp3li4BBD2p2AQ63vm0tI3P9f8AgN8Iml2VtGu1YU6lIhN0DmKMDvAtM+Ykhrln6DyzdTYjJSWUYmHFYtaa5nYKPX+Q6zz3bfiBq9YIgLlnCUkvZQWIAue/UntHi6q74p0LaC1h2B5Cc9sqsy1Q1OoKdVC4GZQSoYFcyX0uATY9Lzg6rUfNJwl6in7LlHHslYrYVd7oU4mqboVg65N5u9+pUgeQ07EMB1Epg6WIy0wadQ50zrlGfQWBvfy+ZCRf9de8ybR2vXQIzVabsjA0iaQ3hYI1IAkWB4Gy8uSr2mRquIq0RSd6aqaZQqtP9V1phutgfhJy9e8rk9Ls59D7FlSjXUhqtFwLBlW3FZqu4ACKNHz6WNuYkos4LD6PXugBf4ZOUEEgkg2tYE6X5HtFXE4lqm9NamH04hS14a30lR2sKl+nIkSzDvUpgZDRQBsyhaNhTcK1PPS10cqzAk35+komtHLtkrcavaGLy1qTqMwZSBbX1BkgbVIIDIyi4F9La+xkXFhTUo0UFwh1XsB1Jm0xNAFbECa09iUU0ZGdKlxeY8VVspJ7G/tNfsurbMMxIB4b87flJS0DiK6UBy0Z/qg6D7T8jIq00p3KtBvCN74J8PhvjuvPkLaAdAJ3arYWEwYHCimgQDkJIns4RUEoro1hKxEyAiIgCIiAIiIBZW8p9j8jOW8aYZ2wlJ1uVplWqKP2SgAY+inX7Z1TLcW7/wA5gXB2AAqPYC3McvumFkFZFxfZK9Gg8C7NZKT1nFjVKlR/pqNCfc3P3Tp5g+in95U/EPyj6Kf3lT8Q/KRVWq4KC6DeTKEFybC50JtqQOWsumD6Kf3lT8Q/KPop/eVPxD8pYQK/mp/W/wCLTPMK4XUEu5tqLnS9iO3rM0ARKxAKWlrk20l01+3to7mgzjnyHoT1+wXmFk1CLk+iUcFtVj9Mqh2DHMLkC3TQW9OUh43ZqVNSNRyI0I9jIL7QbOatQ8Nrj0vqST16Tb03uJ4y9yVm9dmwuDQ7Mos9Yl2DCkSqa8RPUsOhHKb/AAuGr1TT3VDMKr1EpnOFBalcvm04Robd7TUFB9KGXQgXPYg6a/bN1gto4iioSk9PKGzAMjE33prG5DdSSunSbEXTKebeMeiHnoiJjCQvwawLXygUnOawucptqANfbWa9qVaq9RjRqBaQYsCCgUIuds5I81tQvqO83KbQqhRSenTekVZXSmCrNmpinc5nA6AmxU366kSJitvVKtWsmSmmc1cgcOzKldKaVACrBGvu1OoNpsV16VJyizHLMdCnuwcuGqKFCMwKFXtUcU1yqdXOYgaTM+IuGvRrcPn+E/Dpm4u3Dr7ayb+lsTmVlNBMuqhadSw+ItW1i3K6AexmFsTXJBzUwASVULUIGai2HtcvcgK5IuefppKpR0jedzJ+xqK2CpqM27dCQWVmV0zDmSpPMag29ROx8AbGCqapuSxvc3Jt01M5naBeqtKg+7VEa4FNWW4KIjXzMQLrTGg637z07Y4UUVycrCdbx8YZcoyyYTyTpWInVKxERAEREAREQBERAEREAREQBERAEREASkSFtXai0EzHUnRV7n+Q9ZhOcYRcpcIJZJGIxKouZ2CjuTb/AOzQbb2vh61F6OduIWuF/Oclj9pVMS5YtpyHTT07CQMZhqoX4ba9if1Tzt6zhW+UlKW2GEv6XKBiNA1KYFr2PK9gSp0PtcXlVqvT8w07i/OZNmY8H4ZUowHlP3ad5JpYalUo16jkK6tUtUZ/KqhcihQ4Kk8VgUYPcai00aqpWTcHxyZN4Ndi6gZ6VRbXDW9w2n8NTN0pkBvDihzTOILWNRlVGoB2C1hSRlYuEANNt6QTy+8SKGDTI1sa2ZKVNyCKJW9SmammtyqkBDre7jtrZZoZySSa9EKSMtaqFBJ5DnNJtDECot0DZgQVIU3/ALMmJXXEUbX5gZrHk3O0s2c5Dmi+pGobuPzmnXH48t8oyJlPFgIrVCEv+0QNZIvpfpMArZGf4m6Ztzu6ppGsqqjE1kygGxYFdba5cpIBlA+BDUQVck5t4CKqXbKTrTUMoGcghVNgND3l9eiVsVJS56I3YKYDBNisRkUEqpGc9L8wvv3+yeoYPCimgQdJ5tg8FhkQLkrFjVJ0p4umWpE1rK1idD8A6G+p6gk+geH8I9PDUkqEl8t2BvwluLILkmy3yi5PKei0laqhsSKZPJsYlJWbpiIiIAiIgCIiAIiIAiUiAViUiAViUiAViIgFDPP/ABhiy2JamGuQFHooIuR7/nPQJxvi/Y7Cr9JRbgqA9uhXr93ynP8AI1ysp+vRnB4ZoKNKwtMktRri8unjnz7LyBtLBI4u2hF7EGxF+xkfZpzMRUCsy2yvlFyp+RmbbV90WUkEagjnpJGDpi2a97jne82lJqr2QQsXswBgyotuq5RY+trcx+cvwbU30NNbjplGhPX+s2RmpVb4rTQKmvrmPX2t/GITc4tN8IGbGbN1z0zlcdehHYianH1qqMtU07G4BytcH0INve86eQNs0waRJ6cvc6RTc9yjJZ6JwSwxy362mx8EbKWpVeu+rA2W/QDoJpKVcLQUk/qi5/vtOs8AYZhSLsLZiSB2B5X9Z1PE1/8ArJ44K7ODrx2ufvMQJWejKRERAEREAREQBERAEREA0fiDMamGRQ7ZmrZkSuaBYLTBF3B5A62msrbdrYZqVB3RmBpZw3E1q1Uqq71nUsVQqMyo1yDe067L/f5S1qQJuVUnuVBNuwJF7QDmqniOqgd3NLKVxRSyPdTQriiuc5uIMCCfKAeoFzMWH8S13XKrUswqYlS5S4K0KC1xwpVK3JbKbMRbX0nVbodh16DkefTr17wtFRyVR7Ko6W6Dtp7QDlcTt+pu2So1MGp9HylVYWXEU3dl4qijMAhAcst78r2E3mwMea2FpViACy6hfLcErpqe3c+8mtRUixVSNNCqkactCOnTtLwtoBWIiAUnOeLvEApIaK61HBH1QevvOiY21M8uxdffYipUP7Rt7Tm+R1DprwuWZwWWRVrFFS5plnWmyUBn3zJUOWmV4chY6HLe9jJIWsCVOHZrKjXQoV4yUCgluJs6sllvqtpRKdQBVWtYJlCEU6e8VUbOi722bKrWIHpblBWqbfHsAUICU6aKrU3ashUAWB3jMx73nFctG/0s+xTEYSs1kNAnOhICPTJW9R6IV2LZcxZSAFJvy53mt+hYqnTplRmSoKZVrrmTeFlVXUkWN0YXNhcWvNma9VeLfILZbLuKW7GV2rKwS1gyu7sG6FjI+CxOKqBdxmqKuWzmnSu27Z2XOzauoao516n2m1RXRZlVpshtohnEVqDFa1yBbNcKGTMAysSpKspBGo7zG2PBrbxASqrZ2HK58qjub/OdBR8GYjFMz4lrE5LAAf8AbUKuYDQ6AD7JE2nsV6INFkC6gqR5WykHmPaL9J8f3cfXf8QUsl+IxRpf49KpRve28W2a3mAtfUdRzkXEY5WSzoyqwFmYAA5lLIRrcggXv6Tc1dtuSWGGy3eo91rU1qA1Hp1GVGWgFCk07MWDMQxGaQsXtZ/M+FpZL8dMPwtTNN6bUhwXVeMEHW2Ue8o+DS5+sxmRpsLj0FJbuLg3sT2N53Xgnbq1C1JTe1iNOh/rNDgdtVAozUFc70VmbeAKWzs/CpQ5dHyWvayiT/Aa2q1HqNmqORmbTiKgC/v8+c3tGq42/WfPREs49noErKCVnbKhETHWrBRmZgo01JAGpsNT3JA+2AZImPejNkuMxBbLfiyggE252BIF/WZLQBEWi0ARKMbAk6Aak9ABzlKbhlDA3BAII1BBFwQexBBgF0REAREQBERAEREAREQCFtmrlw9ZhzFNyPsUzzXBpZZ6liKIdWQi4YEEeh0M8vxVI4Z2p1NLHQnkV6G84flqZzUXFZLa2Z5GxmMCW0JJNgoFyT2Exna1P9tfxCbDwts84jECsRwJfL6sdCfa2k5Oj0crbEpJ47M5SwjFgPDdfFPaohp09Lg2zN3F72tPRcBs9aSBVUCwtJCIByEunrKaYUx2wRQ3kWnNeO1H0dWJFw4t3N+3fSdLOI//AEBX3lJrcABA+ux/oBKtY2qZeskx5NPTNxMONHCZXD1b6dpixrcl76afwE8dCDdiijYbImztoIRow16X1HpNjsJS2JUqTz6ddNb/AMJ1uxfC9E4ZVqUlNx21+8azZ4Hw9SpG6IB2np6fHKu1WZKXPJskGkulBKzqlYmHF4VaiPTbyupU97MLXHqOf2TNEA5TFbOxT0jUYMKhelTdVKlmoUg2YrxqDnqMahXMCRYekt/RGINMEmsWSgu6+IFIqjEVGswVyCwpFBqSLaXJnWykA5MYLErWrOyVqg/6jhV0RKqNfcoj7262BXkqlbHU9a0cNiKdJclLEMxTFK4aolxVqrSNJlzVTampV1GpIve2pnWRAOR/RmKNfMxqEWFiCmTd7gKUYmpzz3uMh1sc0pgtn4lcRhyabqqbhXOe67pcOqMP8W3nvdRT5i+YzrpWAIiIAiIgCIiAIiIAiIgFJhr4JH8yKfcA/OZ4gGu/QNH90v4V/KS6GFVBZVA9pmiAUlYiAUkTaeGz0nWwJym1/wBq2n8ZMlCJEluWGDx9cQKS2bRgbEdb8rAc5ttgbEetVWo6kKDcXndVNgUWfeGkuf8AasL/AHybSohRYC059Hj4VT35yzNzbK0ksAOwl8pKzomAiIgCIiAIiIAiIgCIiAIi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AutoShape 2" descr="data:image/jpeg;base64,/9j/4AAQSkZJRgABAQAAAQABAAD/2wCEAAkGBhAQERUQDxASExIRFA8SERcSFRAXEhcSFhUWFBMXEhIXGzIgFxsjGRQSHzAgIzMqLCwwGR4xNTQqNSYrLCoBCQoKDgwOGg8PGiskHyIuLCoyLy8qLCk0LyksLTA0KjIvMiwsLCwsLDU0LCwsKi8sLCwvLy4sLCwsLC0sLDQsLP/AABEIAN0A5AMBIgACEQEDEQH/xAAbAAEAAgMBAQAAAAAAAAAAAAAABAYBAwUHAv/EADYQAAIBAgQEBQIEBgIDAAAAAAABAgMRBBIhMQUGQVETIjJhgXGRFEKhwQcjUrHR8DNyJJLh/8QAGgEBAAIDAQAAAAAAAAAAAAAAAAUGAQMEAv/EACoRAAICAgIBAwMEAwEAAAAAAAABAgMEERIhMQVBURNh0SJCsfAycfEU/9oADAMBAAIRAxEAPwD1QAGAAAAAAAAAAACJjOK0aLSqzytpy9NR+VaOTcYvKl3dgCWDEZX212enZ7C4BkGD4jVTcoq942vo7aq6166W27gH2ZKJV5txGHxU6VazgpaXVtHqmn2LjgMfCtBTg7pm6ymVaTfh+5z05EbW0umvKZKABpOgAAAAAAAAAAAAAAAAAAAAAAAAAAAAAAHNx3CPGqqcpzjDwp02oTnByzSTall3jZPqdIAFWrcrVZVKrTpKFSNaCytpuMpQcFJKnfSMLayl7WWg4lytVn5aToxgp15U1tkzzhOOX+W7el+nK1fd7FpABXK/K2aUppU88niJKXmvnnilWpyvbeMLxv0u0tGzfwjgtWliKlabp5aiqLybturnjJrIuja1cmu9np3D5cl3Wm4BWudeC+JT8eK89JNtW9UN3r7asrnK3GXQrRo3vGrdxXa29l21OrzVzVdOhRu1JNSa6rb4j/cj/wAPOB5k8VUs20oQW7jGN7p9pX3JJ8qsfjYvPj7ETHjflc6n/iu38/H/AEvkXdXMmEZI0lgAAAAAAAAAAAAAAAAAAAAAAAAAAAAAAAAAAACJxLiMaEM8tdUklu2edYjjdWpWqyhJulUd8qflvbv19y681cKnXpWpu043t213/QomEeXySjllHRp7omfT41tb/cV/1Wdykl+3+7M4eg9ZT1lLf/C9iRg8ZVws/EovR+uD9Mv8P3MmJPuSc4RmuMl0Qtds65coPTL3wXjdPFU1OGj2lF7xl1TOkeTfjnh5eLRnaV43S2lqlZrrueqYeblFN7tJsruVR9GfFPotuFk/+ivk1pro2gA5TtAAAAAAAAAAAAAAAAAAAAAAAAAAAAAAAAAMFA5x4bUpVvHUXKnq21dyXe6/pR6Aa61OMk1NJrrfa3ubqbpVS5ROfIx4Xw4zPMqGIjNXTNNejUr1I4alZOopNybatFWva2t9SdxunCOMmqezUW7WtdJLQjznOnKNan66buvddU/Zlgm52U7j02iq1qunI1PuKZa8HyLhoxipRUpRUbu27XUskI2Vl0IfB+IrEUYVUrZ4p27d0TitNv3Likl4AAMGQAAAAAAAAAAAAAAAAAAAAAAAAAAAAAAAAAacXQ8SEoPaSa+5uNdatGEXKbSitW2ZW99GJa09+Dy+rh6lOvKFZWktI6WThfRp9TfON1Y6POXEKVSVOdJ3dNtSe11K2i7vS5xvxysnlnZu0Xlllb7KVrN6Ms1NjdadnTKbk1RVrVXaOpwXmSphKPg+C6jTeV5kll3SenwdDAc81JVIxrUYwjNqKalez97lcjjqbtacddtUaMZi6cotJ5vp01tq+mrRplh0tPSOiHqGQpLb2l9j1mEk1ddT6OHyXic+DptyzNK0m73zLdP6bHcK8WsAAAAAAAAAAAAAAAAAAAAAAAAAAAAAAAAAGjGYVVIODtquu1+hvMMzvXgw0n0zySeHlKc6dSV5U3KOm1/YRpyjUhVUJuUFh42U0qTVFRSajbW6gnZ6JuT1JVaP/kVL73/dm4tDrU4rZS1dKuT4nNUZ5bSo5pONpejLUl4Uad6ml9JLOrdXqMTicqm505JPO25eDZxakowlaPog2nG2t10tG3SIWNis0M3pzxT+Xa5qsohGLkvY3VZM5zUW129Ft/h1CosM88XGLk5QzaSs97roWwjcPUVTiotaJXtb9SSVxvb2W6K4pJAAGDIAAAAAAAAAAAAAAAAAAAAAAAAAAAAAAMGT5qTUU3JpJbt7L5APPOaKPh4ttLSdr/Vq60/9jQb+acZCri06bUlGNm18f/TQWnH39KO/hFKy9fWlr5YOVxDESqPwqaTf5m9or937E3HV8kG/7bkfhOHtHM/VLzS+r/23wbX8Ghddnf5ax8qFoSk3tq3v3Ui64XGRqXy30te/v7nm9a9tN1qi88tcUjXoxa3ilGffMtGQGdj/AE58o+H/ACWf0zK+rXwk/wBS/g64AOAlQAAAAAAAAAAAAAAAAAAAAAAAAAAAAAAc3mDCzqUJwh6tGvg6Rg9Rk4yUl7HmcFOLi/DPFquHxcJyv/LaWeTqRWvzfVv2N9LG14q8oKaW7jpK3tHuWbmdeJWnGa0i0orbRbNfXVnBwdlduyS00209+v1LLS5SinJ9tbKdkcY2OMV0noi4vjFOcbQzSk+iTun2fRM38OxUVHzOKb6K+VPsmzOJxdPLeMskvXTltdxk0pRfW0otfVMYfF0/Ft+GqShG1Tw1CnPzTnGpXcoyfli45IRd9Eo3vex5stcHvyeqqI2LT6JKx1N/m+/3/dfcsP8AD2rfxkvTnun0vZXX6FRXGqScadWjLNTShapGEnGSpYSk705SW6w1Ra2spounK2Nw2Go5Z1KcHKUpKKfpi3dR+ER+Za7IJNe+yWwKI1WOSl7aLYZI2D4jSrK9KaklvYkkXrRNJ7AAMGQAAAAAAAAAAAAAAAAAAAAAAAAAYAMkHi3FIYeGaWrekV3f+Ccefc44l1MQ6d9FlXtlSu192dWJSrrNPx5OLOyHRVyXl9HK4jxZYqq/Mm0/Pb07aJd0j6rYfyrKlo4ys9nZ3s/ZmnEcKhKzj5ZraS/fuaXQxUdpxklrtZv2LCopLjroqblyly339yZLGVVdunJ+VRvOpGU2lUrVMsm4WcH49stvyR+OLLGU34kakZZaqoxkotJ3pKKi4ycWrXi7prr7E54bEVPVNQXaOr+SZh8HGEVHey67/U1LHh7I6Hlz92aeD4xtxpUKOa84VEnVlKPlrU6iupR9VoZL6aN6dDsx5UxMYRhGnLLFQVlVs5qMWrVmoeZa3SVrO5jkqhRoVpqaSnVleL9+iXwegkNdZKE2taLDjVRsrUuW/wDRwOX+HV4Tc6qyrJk1lmk/POabdu01H6RRYADklLk9ndGKitIAA8noAAAAAAAAAAAAAAAAAAAAAAAA04rFQpRc5ysl/uiKZxLnepKo44eLUIuzel39z658xrdSFBN+lS0927u/wkcajRUVZImsPEg4Kcu9ld9QzrFN1wekiZxLnurKMYQWRytmf905dH9Dn4em7ucneUt2YxmDU4tWIeDxrheFR6x6913JCuqFS1FEXddO58pPZvxWOy+aU1COdUk8rk3K2Z3SeiSa11euiZj8bUVNVXTWRqUrqS2jFzen/VN2/cU66lN+HUcHeLdrbr0yV9pK7tJaq+5s/BSsl4srJJJNReii4JSuvN5W46300NbVu+mbIujilJPYqYmpGWSUIqbckoucMzyuUW0r6q8JK67EiE3dxkssoO0le+tr7/Ro0SoTV2687yz5m8rvmvnTutYvNK8Xpq3YjpOU8sZ55S1buszekVt8fYKU4fqsa0HCuzUak9s34rFKDjNPWEoy+tndr7HqGBxKqU4zi7qUU18lS4VyHHK5Vpyk57pt2S7JdC24PCRpQVOCtGKsiFy743SUooseDjTx4OMnv3N4AOM7wAAAAAAAAAAAAAAAAAAAAAAAAasRiYU1mnJRXdm08950xNbx1Cd4wfoavbL2i/6u/wAHRj1K2fFvRy5V7pr5xW/77kzm+NKqliaVWLlTVnHrKLa27NbnHpyurkZYS6spys1Z6t6fJ9SqSip5IqXhQU5K/mcdfQvzNJN27Jk/VBUQ0319yrXWPJntR0/t7kk01cJCW6TPiOIqXcfClJqSh5NU5NqKSW7vJpX7ux8fiatpS8Pywjmd76rK5tR08zUVfTS2t7Xa9/Wh8mtY9vwyHj6XgtTh00t3vtb3OpRndJs5uPpzqSheMouLk7S6tKzX1Teq3XsYqeNBZtNN1foe00+0eJRa6fkm4qlCU6fif8ams66Ne5feEcGwaSq0KcPMlrFLYoGFxKqwu+p2+V+YKeEg6NVTs5ScZK2Wzd7exGZ2M5tTgtsmPTMuNaddjSXsXyxkjYLiEK0c1N3RJIZpp6ZYU01tAAGDIAAAAAAAAAAAAAAAAAAAAAAAAI2OwFOtBwqRUk+6JIAPN+J8Eq4ST0c6L2lu4+0v8nPqUfE80JuN3B3W94O8Wn0sz1aUU9GrlR47yfLM62FaTesoflb9v6WStGbv9F3j5/JCZPpun9TH6fx+CuqeIzZlUgm5Z3aEUr+Iqq8q00nFdL2020I8MHUSjFVFamnGHlV0nS8Hf/o3/c2rFZW4VU4TW6lp9u690bI4mL0TRJxqqfcdENO6+L1JtHxSw8r5puO85eWKis82nOTXd2Xtp0I+KqSquVClSnUdvNlSsk+8myeyVyVWy4mcErqWrf7GvJk6atwNuHBZF6Vmzm0OWK0KbrYjyuPlgot7vdvvtsR8Qs0Ipu17Js9S4lgI1qbpy2f6P2KNiuScWvJTlBx6OSd0votzix8yKi1Y3tkjl+nzc4ulLS/JbOWcNThRjkfRXOwcjlrgssLS8OVSVR3veW/0OuRL89E6t67AAMGQAAAAAAAAAAAAAAAAAAAAAAAAARcXxCFJxUlNuebKoU6tRvLbNpCLatmX3AJRg+IV4u2tm0pWlpJJ9XF6r5MyqxVrySu7K7Su+y7v2AI2N4RRrf8ALTjK210V/j3J0HDNhoxhKDzWtZSstrrYsrxlNT8PMs2WU2u0YuKbb6eqO/c2KrF280Xm9Oq1W+nfqe4TcJconiyuNkXGXhnlTrSlB2VpK6t7rQsnIWFh5prfpff5973PnjfJ1V1Jzw8klUebK1dKT367M2ct8vYjDzvJqzd3a6XTp8EllZNd1SSffnRD4WJbj3NtbXjey4mTBkiibAAAAAAAAAAAAAAAAAAAAAAAAAAAAAAByuM8KlWlTlHI/D8W6nKrFPOoq6lT10y/qdUAFfr8uVJZ1fDp1PNmcJyqRl4cIKCm3fw7wT720t1NGP5Xr1bt1KKcpVpu0ZWTnKElllbM15Et1312LOACuVOV5uUnmo2/mWvCWaebEQxCWId/MvK4/N/YmcM4H4VTxZeG3lqJKEbRg51ZVGqd9o2kl0vr3sdcAAAAAAAAAAAAAAAAAAAAAAAAA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" name="AutoShape 4" descr="data:image/jpeg;base64,/9j/4AAQSkZJRgABAQAAAQABAAD/2wCEAAkGBhAQERUQDxASExIRFA8SERcSFRAXEhcSFhUWFBMXEhIXGzIgFxsjGRQSHzAgIzMqLCwwGR4xNTQqNSYrLCoBCQoKDgwOGg8PGiskHyIuLCoyLy8qLCk0LyksLTA0KjIvMiwsLCwsLDU0LCwsKi8sLCwvLy4sLCwsLC0sLDQsLP/AABEIAN0A5AMBIgACEQEDEQH/xAAbAAEAAgMBAQAAAAAAAAAAAAAABAYBAwUHAv/EADYQAAIBAgQEBQIEBgIDAAAAAAABAgMRBBIhMQUGQVETIjJhgXGRFEKhwQcjUrHR8DNyJJLh/8QAGgEBAAIDAQAAAAAAAAAAAAAAAAUGAQMEAv/EACoRAAICAgIBAwMEAwEAAAAAAAABAgMEERIhMQVBURNh0SJCsfAycfEU/9oADAMBAAIRAxEAPwD1QAGAAAAAAAAAAACJjOK0aLSqzytpy9NR+VaOTcYvKl3dgCWDEZX212enZ7C4BkGD4jVTcoq942vo7aq6166W27gH2ZKJV5txGHxU6VazgpaXVtHqmn2LjgMfCtBTg7pm6ymVaTfh+5z05EbW0umvKZKABpOgAAAAAAAAAAAAAAAAAAAAAAAAAAAAAAHNx3CPGqqcpzjDwp02oTnByzSTall3jZPqdIAFWrcrVZVKrTpKFSNaCytpuMpQcFJKnfSMLayl7WWg4lytVn5aToxgp15U1tkzzhOOX+W7el+nK1fd7FpABXK/K2aUppU88niJKXmvnnilWpyvbeMLxv0u0tGzfwjgtWliKlabp5aiqLybturnjJrIuja1cmu9np3D5cl3Wm4BWudeC+JT8eK89JNtW9UN3r7asrnK3GXQrRo3vGrdxXa29l21OrzVzVdOhRu1JNSa6rb4j/cj/wAPOB5k8VUs20oQW7jGN7p9pX3JJ8qsfjYvPj7ETHjflc6n/iu38/H/AEvkXdXMmEZI0lgAAAAAAAAAAAAAAAAAAAAAAAAAAAAAAAAAAACJxLiMaEM8tdUklu2edYjjdWpWqyhJulUd8qflvbv19y681cKnXpWpu043t213/QomEeXySjllHRp7omfT41tb/cV/1Wdykl+3+7M4eg9ZT1lLf/C9iRg8ZVws/EovR+uD9Mv8P3MmJPuSc4RmuMl0Qtds65coPTL3wXjdPFU1OGj2lF7xl1TOkeTfjnh5eLRnaV43S2lqlZrrueqYeblFN7tJsruVR9GfFPotuFk/+ivk1pro2gA5TtAAAAAAAAAAAAAAAAAAAAAAAAAAAAAAAAAMFA5x4bUpVvHUXKnq21dyXe6/pR6Aa61OMk1NJrrfa3ubqbpVS5ROfIx4Xw4zPMqGIjNXTNNejUr1I4alZOopNybatFWva2t9SdxunCOMmqezUW7WtdJLQjznOnKNan66buvddU/Zlgm52U7j02iq1qunI1PuKZa8HyLhoxipRUpRUbu27XUskI2Vl0IfB+IrEUYVUrZ4p27d0TitNv3Likl4AAMGQAAAAAAAAAAAAAAAAAAAAAAAAAAAAAAAAAacXQ8SEoPaSa+5uNdatGEXKbSitW2ZW99GJa09+Dy+rh6lOvKFZWktI6WThfRp9TfON1Y6POXEKVSVOdJ3dNtSe11K2i7vS5xvxysnlnZu0Xlllb7KVrN6Ms1NjdadnTKbk1RVrVXaOpwXmSphKPg+C6jTeV5kll3SenwdDAc81JVIxrUYwjNqKalez97lcjjqbtacddtUaMZi6cotJ5vp01tq+mrRplh0tPSOiHqGQpLb2l9j1mEk1ddT6OHyXic+DptyzNK0m73zLdP6bHcK8WsAAAAAAAAAAAAAAAAAAAAAAAAAAAAAAAAAGjGYVVIODtquu1+hvMMzvXgw0n0zySeHlKc6dSV5U3KOm1/YRpyjUhVUJuUFh42U0qTVFRSajbW6gnZ6JuT1JVaP/kVL73/dm4tDrU4rZS1dKuT4nNUZ5bSo5pONpejLUl4Uad6ml9JLOrdXqMTicqm505JPO25eDZxakowlaPog2nG2t10tG3SIWNis0M3pzxT+Xa5qsohGLkvY3VZM5zUW129Ft/h1CosM88XGLk5QzaSs97roWwjcPUVTiotaJXtb9SSVxvb2W6K4pJAAGDIAAAAAAAAAAAAAAAAAAAAAAAAAAAAAAMGT5qTUU3JpJbt7L5APPOaKPh4ttLSdr/Vq60/9jQb+acZCri06bUlGNm18f/TQWnH39KO/hFKy9fWlr5YOVxDESqPwqaTf5m9or937E3HV8kG/7bkfhOHtHM/VLzS+r/23wbX8Ghddnf5ax8qFoSk3tq3v3Ui64XGRqXy30te/v7nm9a9tN1qi88tcUjXoxa3ilGffMtGQGdj/AE58o+H/ACWf0zK+rXwk/wBS/g64AOAlQAAAAAAAAAAAAAAAAAAAAAAAAAAAAAAc3mDCzqUJwh6tGvg6Rg9Rk4yUl7HmcFOLi/DPFquHxcJyv/LaWeTqRWvzfVv2N9LG14q8oKaW7jpK3tHuWbmdeJWnGa0i0orbRbNfXVnBwdlduyS00209+v1LLS5SinJ9tbKdkcY2OMV0noi4vjFOcbQzSk+iTun2fRM38OxUVHzOKb6K+VPsmzOJxdPLeMskvXTltdxk0pRfW0otfVMYfF0/Ft+GqShG1Tw1CnPzTnGpXcoyfli45IRd9Eo3vex5stcHvyeqqI2LT6JKx1N/m+/3/dfcsP8AD2rfxkvTnun0vZXX6FRXGqScadWjLNTShapGEnGSpYSk705SW6w1Ra2spounK2Nw2Go5Z1KcHKUpKKfpi3dR+ER+Za7IJNe+yWwKI1WOSl7aLYZI2D4jSrK9KaklvYkkXrRNJ7AAMGQAAAAAAAAAAAAAAAAAAAAAAAAAYAMkHi3FIYeGaWrekV3f+Ccefc44l1MQ6d9FlXtlSu192dWJSrrNPx5OLOyHRVyXl9HK4jxZYqq/Mm0/Pb07aJd0j6rYfyrKlo4ys9nZ3s/ZmnEcKhKzj5ZraS/fuaXQxUdpxklrtZv2LCopLjroqblyly339yZLGVVdunJ+VRvOpGU2lUrVMsm4WcH49stvyR+OLLGU34kakZZaqoxkotJ3pKKi4ycWrXi7prr7E54bEVPVNQXaOr+SZh8HGEVHey67/U1LHh7I6Hlz92aeD4xtxpUKOa84VEnVlKPlrU6iupR9VoZL6aN6dDsx5UxMYRhGnLLFQVlVs5qMWrVmoeZa3SVrO5jkqhRoVpqaSnVleL9+iXwegkNdZKE2taLDjVRsrUuW/wDRwOX+HV4Tc6qyrJk1lmk/POabdu01H6RRYADklLk9ndGKitIAA8noAAAAAAAAAAAAAAAAAAAAAAAA04rFQpRc5ysl/uiKZxLnepKo44eLUIuzel39z658xrdSFBN+lS0927u/wkcajRUVZImsPEg4Kcu9ld9QzrFN1wekiZxLnurKMYQWRytmf905dH9Dn4em7ucneUt2YxmDU4tWIeDxrheFR6x6913JCuqFS1FEXddO58pPZvxWOy+aU1COdUk8rk3K2Z3SeiSa11euiZj8bUVNVXTWRqUrqS2jFzen/VN2/cU66lN+HUcHeLdrbr0yV9pK7tJaq+5s/BSsl4srJJJNReii4JSuvN5W46300NbVu+mbIujilJPYqYmpGWSUIqbckoucMzyuUW0r6q8JK67EiE3dxkssoO0le+tr7/Ro0SoTV2687yz5m8rvmvnTutYvNK8Xpq3YjpOU8sZ55S1buszekVt8fYKU4fqsa0HCuzUak9s34rFKDjNPWEoy+tndr7HqGBxKqU4zi7qUU18lS4VyHHK5Vpyk57pt2S7JdC24PCRpQVOCtGKsiFy743SUooseDjTx4OMnv3N4AOM7wAAAAAAAAAAAAAAAAAAAAAAAAasRiYU1mnJRXdm08950xNbx1Cd4wfoavbL2i/6u/wAHRj1K2fFvRy5V7pr5xW/77kzm+NKqliaVWLlTVnHrKLa27NbnHpyurkZYS6spys1Z6t6fJ9SqSip5IqXhQU5K/mcdfQvzNJN27Jk/VBUQ0319yrXWPJntR0/t7kk01cJCW6TPiOIqXcfClJqSh5NU5NqKSW7vJpX7ux8fiatpS8Pywjmd76rK5tR08zUVfTS2t7Xa9/Wh8mtY9vwyHj6XgtTh00t3vtb3OpRndJs5uPpzqSheMouLk7S6tKzX1Teq3XsYqeNBZtNN1foe00+0eJRa6fkm4qlCU6fif8ams66Ne5feEcGwaSq0KcPMlrFLYoGFxKqwu+p2+V+YKeEg6NVTs5ScZK2Wzd7exGZ2M5tTgtsmPTMuNaddjSXsXyxkjYLiEK0c1N3RJIZpp6ZYU01tAAGDIAAAAAAAAAAAAAAAAAAAAAAAAI2OwFOtBwqRUk+6JIAPN+J8Eq4ST0c6L2lu4+0v8nPqUfE80JuN3B3W94O8Wn0sz1aUU9GrlR47yfLM62FaTesoflb9v6WStGbv9F3j5/JCZPpun9TH6fx+CuqeIzZlUgm5Z3aEUr+Iqq8q00nFdL2020I8MHUSjFVFamnGHlV0nS8Hf/o3/c2rFZW4VU4TW6lp9u690bI4mL0TRJxqqfcdENO6+L1JtHxSw8r5puO85eWKis82nOTXd2Xtp0I+KqSquVClSnUdvNlSsk+8myeyVyVWy4mcErqWrf7GvJk6atwNuHBZF6Vmzm0OWK0KbrYjyuPlgot7vdvvtsR8Qs0Ipu17Js9S4lgI1qbpy2f6P2KNiuScWvJTlBx6OSd0votzix8yKi1Y3tkjl+nzc4ulLS/JbOWcNThRjkfRXOwcjlrgssLS8OVSVR3veW/0OuRL89E6t67AAMGQAAAAAAAAAAAAAAAAAAAAAAAAARcXxCFJxUlNuebKoU6tRvLbNpCLatmX3AJRg+IV4u2tm0pWlpJJ9XF6r5MyqxVrySu7K7Su+y7v2AI2N4RRrf8ALTjK210V/j3J0HDNhoxhKDzWtZSstrrYsrxlNT8PMs2WU2u0YuKbb6eqO/c2KrF280Xm9Oq1W+nfqe4TcJconiyuNkXGXhnlTrSlB2VpK6t7rQsnIWFh5prfpff5973PnjfJ1V1Jzw8klUebK1dKT367M2ct8vYjDzvJqzd3a6XTp8EllZNd1SSffnRD4WJbj3NtbXjey4mTBkiibAAAAAAAAAAAAAAAAAAAAAAAAAAAAAAByuM8KlWlTlHI/D8W6nKrFPOoq6lT10y/qdUAFfr8uVJZ1fDp1PNmcJyqRl4cIKCm3fw7wT720t1NGP5Xr1bt1KKcpVpu0ZWTnKElllbM15Et1312LOACuVOV5uUnmo2/mWvCWaebEQxCWId/MvK4/N/YmcM4H4VTxZeG3lqJKEbRg51ZVGqd9o2kl0vr3sdcAAAAAAAAAAAAAAAAAAAAAAAAAH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AutoShape 8" descr="https://encrypted-tbn3.gstatic.com/images?q=tbn:ANd9GcRktl7mArkLBagWRGYMD0oCWhRy61oyhH817_wQFcUnSuseYMTlZw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736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6444208" y="116632"/>
            <a:ext cx="249556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ARAUCA</a:t>
            </a: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965769"/>
              </p:ext>
            </p:extLst>
          </p:nvPr>
        </p:nvGraphicFramePr>
        <p:xfrm>
          <a:off x="179512" y="1566272"/>
          <a:ext cx="4944370" cy="315887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944370"/>
              </a:tblGrid>
              <a:tr h="872872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53514">
                <a:tc>
                  <a:txBody>
                    <a:bodyPr/>
                    <a:lstStyle/>
                    <a:p>
                      <a:r>
                        <a:rPr lang="es-CO" sz="1800" kern="1200" dirty="0" smtClean="0">
                          <a:effectLst/>
                        </a:rPr>
                        <a:t>Eje temático 1. El sistema educativo para la generación de conocimiento </a:t>
                      </a:r>
                    </a:p>
                    <a:p>
                      <a:r>
                        <a:rPr lang="es-CO" sz="1800" kern="1200" dirty="0" smtClean="0">
                          <a:effectLst/>
                        </a:rPr>
                        <a:t>Eje temático 2: Competitividad territorial basada en la </a:t>
                      </a:r>
                      <a:r>
                        <a:rPr lang="es-CO" sz="1800" kern="1200" dirty="0" err="1" smtClean="0">
                          <a:effectLst/>
                        </a:rPr>
                        <a:t>CTeI</a:t>
                      </a:r>
                      <a:endParaRPr lang="es-CO" sz="1800" kern="1200" dirty="0" smtClean="0">
                        <a:effectLst/>
                      </a:endParaRPr>
                    </a:p>
                    <a:p>
                      <a:r>
                        <a:rPr lang="es-CO" sz="1800" kern="1200" dirty="0" smtClean="0">
                          <a:effectLst/>
                        </a:rPr>
                        <a:t>Eje temático 3: Gestión y sostenibilidad ambiental </a:t>
                      </a:r>
                    </a:p>
                    <a:p>
                      <a:r>
                        <a:rPr lang="es-CO" sz="1800" kern="1200" dirty="0" smtClean="0">
                          <a:effectLst/>
                        </a:rPr>
                        <a:t>Eje temático 4: Cultura científica y tecnológica </a:t>
                      </a:r>
                    </a:p>
                    <a:p>
                      <a:r>
                        <a:rPr lang="es-CO" sz="1800" kern="1200" dirty="0" smtClean="0">
                          <a:effectLst/>
                        </a:rPr>
                        <a:t>Eje temático 5: Arquitectura estratégica para la </a:t>
                      </a:r>
                      <a:r>
                        <a:rPr lang="es-CO" sz="1800" kern="1200" dirty="0" err="1" smtClean="0">
                          <a:effectLst/>
                        </a:rPr>
                        <a:t>CTeI</a:t>
                      </a:r>
                      <a:endParaRPr lang="es-CO" sz="1800" b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9938" name="Picture 2" descr="http://www.colombia-sa.com/departamentos/arauca/images/arau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6632"/>
            <a:ext cx="196786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1"/>
            <a:ext cx="3384376" cy="447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80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6372200" y="188640"/>
            <a:ext cx="249556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CASANARE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478279"/>
              </p:ext>
            </p:extLst>
          </p:nvPr>
        </p:nvGraphicFramePr>
        <p:xfrm>
          <a:off x="179512" y="979857"/>
          <a:ext cx="4913593" cy="51206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913593"/>
              </a:tblGrid>
              <a:tr h="391260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273036">
                <a:tc>
                  <a:txBody>
                    <a:bodyPr/>
                    <a:lstStyle/>
                    <a:p>
                      <a:pPr algn="ctr"/>
                      <a:r>
                        <a:rPr lang="es-CO" sz="1800" baseline="0" dirty="0" smtClean="0"/>
                        <a:t>  </a:t>
                      </a:r>
                      <a:endParaRPr lang="es-CO" sz="18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1.</a:t>
                      </a:r>
                      <a:r>
                        <a:rPr lang="es-MX" sz="1800" kern="1200" baseline="0" dirty="0" smtClean="0">
                          <a:effectLst/>
                        </a:rPr>
                        <a:t> </a:t>
                      </a:r>
                      <a:r>
                        <a:rPr lang="es-MX" sz="1800" kern="1200" dirty="0" smtClean="0">
                          <a:effectLst/>
                        </a:rPr>
                        <a:t>Eje Gestión y Direccionamiento en </a:t>
                      </a:r>
                      <a:r>
                        <a:rPr lang="es-MX" sz="1800" kern="1200" dirty="0" err="1" smtClean="0">
                          <a:effectLst/>
                        </a:rPr>
                        <a:t>CTeI</a:t>
                      </a:r>
                      <a:endParaRPr lang="es-MX" sz="1800" kern="1200" dirty="0" smtClean="0">
                        <a:effectLst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Articulación Universidad-Empresa-Estado para la </a:t>
                      </a:r>
                      <a:r>
                        <a:rPr lang="es-MX" sz="1800" kern="1200" dirty="0" err="1" smtClean="0">
                          <a:effectLst/>
                        </a:rPr>
                        <a:t>CTeI</a:t>
                      </a:r>
                      <a:r>
                        <a:rPr lang="es-MX" sz="1800" kern="1200" dirty="0" smtClean="0">
                          <a:effectLst/>
                        </a:rPr>
                        <a:t> (U-E-E)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Marco institucional para la gestión en </a:t>
                      </a:r>
                      <a:r>
                        <a:rPr lang="es-MX" sz="1800" kern="1200" dirty="0" err="1" smtClean="0">
                          <a:effectLst/>
                        </a:rPr>
                        <a:t>CTeI</a:t>
                      </a:r>
                      <a:r>
                        <a:rPr lang="es-MX" sz="1800" kern="1200" dirty="0" smtClean="0">
                          <a:effectLst/>
                        </a:rPr>
                        <a:t>, gestión local para el fomento de la </a:t>
                      </a:r>
                      <a:r>
                        <a:rPr lang="es-MX" sz="1800" kern="1200" dirty="0" err="1" smtClean="0">
                          <a:effectLst/>
                        </a:rPr>
                        <a:t>CTeI</a:t>
                      </a:r>
                      <a:r>
                        <a:rPr lang="es-MX" sz="1800" kern="1200" dirty="0" smtClean="0">
                          <a:effectLst/>
                        </a:rPr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Conocimiento para el ordenamiento territorial;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2. Eje Capacidades para la </a:t>
                      </a:r>
                      <a:r>
                        <a:rPr lang="es-MX" sz="1800" kern="1200" dirty="0" err="1" smtClean="0">
                          <a:effectLst/>
                        </a:rPr>
                        <a:t>CTeI</a:t>
                      </a:r>
                      <a:r>
                        <a:rPr lang="es-MX" sz="1800" kern="1200" dirty="0" smtClean="0">
                          <a:effectLst/>
                        </a:rPr>
                        <a:t> del Departamento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Capacidad para la formación de capital humano,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Investigación para el desarrollo sostenible del territorio,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Diversificación productiva  y gestión de negocios,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Infraestructura para la </a:t>
                      </a:r>
                      <a:r>
                        <a:rPr lang="es-MX" sz="1800" kern="1200" dirty="0" err="1" smtClean="0">
                          <a:effectLst/>
                        </a:rPr>
                        <a:t>CTeI</a:t>
                      </a:r>
                      <a:r>
                        <a:rPr lang="es-MX" sz="1800" kern="1200" dirty="0" smtClean="0">
                          <a:effectLst/>
                        </a:rPr>
                        <a:t> 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800" kern="1200" dirty="0" smtClean="0">
                          <a:effectLst/>
                        </a:rPr>
                        <a:t>Gestión y aprovechamiento de recursos naturales e inserción del talento humano en el departamento para el desarrollo territorial.  </a:t>
                      </a:r>
                      <a:endParaRPr lang="es-MX" sz="1800" b="0" kern="1200" dirty="0" smtClean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6866" name="Picture 2" descr="http://www.colombia-sa.com/departamentos/casanare/images/casana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832" y="43752"/>
            <a:ext cx="1214360" cy="108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012" y="1844824"/>
            <a:ext cx="3174748" cy="43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826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868144" y="448444"/>
            <a:ext cx="249556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META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122425"/>
              </p:ext>
            </p:extLst>
          </p:nvPr>
        </p:nvGraphicFramePr>
        <p:xfrm>
          <a:off x="233411" y="1484784"/>
          <a:ext cx="4770637" cy="411621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770637"/>
              </a:tblGrid>
              <a:tr h="732932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245844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de Acción: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dirty="0" smtClean="0"/>
                        <a:t>Creación</a:t>
                      </a:r>
                      <a:r>
                        <a:rPr lang="es-CO" sz="1800" baseline="0" dirty="0" smtClean="0"/>
                        <a:t> y fortalecimiento de equipos  científicos en las instituciones universitarias     departamentales.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baseline="0" dirty="0" smtClean="0"/>
                        <a:t>Articulación Institucional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baseline="0" dirty="0" smtClean="0"/>
                        <a:t>Creación de una red de financiamiento para la promoción de la Ciencia, la Tecnología y la Innovación. 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s-CO" sz="1800" baseline="0" dirty="0" smtClean="0"/>
                        <a:t>Promoción de una cultura  de la innovación  en instituciones educativas (Escuelas , Colegios, Institutos y Universidades),    empresas y gremios.</a:t>
                      </a:r>
                      <a:endParaRPr lang="es-CO" sz="1800" b="0" baseline="0" dirty="0" smtClean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1986" name="Picture 2" descr="http://www.colombia-sa.com/departamentos/meta/images/me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3731"/>
            <a:ext cx="1215277" cy="119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84784"/>
            <a:ext cx="3134980" cy="442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10433402"/>
              </p:ext>
            </p:extLst>
          </p:nvPr>
        </p:nvGraphicFramePr>
        <p:xfrm>
          <a:off x="179512" y="980728"/>
          <a:ext cx="849694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3971282" y="332656"/>
            <a:ext cx="462427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Que son los PEDCTI</a:t>
            </a:r>
          </a:p>
        </p:txBody>
      </p:sp>
    </p:spTree>
    <p:extLst>
      <p:ext uri="{BB962C8B-B14F-4D97-AF65-F5344CB8AC3E}">
        <p14:creationId xmlns:p14="http://schemas.microsoft.com/office/powerpoint/2010/main" val="210360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6444208" y="188640"/>
            <a:ext cx="249556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VICHADA</a:t>
            </a: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708535"/>
              </p:ext>
            </p:extLst>
          </p:nvPr>
        </p:nvGraphicFramePr>
        <p:xfrm>
          <a:off x="179512" y="1700808"/>
          <a:ext cx="5112568" cy="370445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112568"/>
              </a:tblGrid>
              <a:tr h="740891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963565">
                <a:tc>
                  <a:txBody>
                    <a:bodyPr/>
                    <a:lstStyle/>
                    <a:p>
                      <a:pPr lvl="0"/>
                      <a:r>
                        <a:rPr lang="es-MX" sz="1800" kern="1200" dirty="0" smtClean="0">
                          <a:effectLst/>
                        </a:rPr>
                        <a:t>- Generar </a:t>
                      </a:r>
                      <a:r>
                        <a:rPr lang="es-CO" sz="1800" kern="1200" dirty="0" smtClean="0">
                          <a:effectLst/>
                        </a:rPr>
                        <a:t>y transferir resultados de </a:t>
                      </a:r>
                      <a:r>
                        <a:rPr lang="es-CO" sz="1800" kern="1200" dirty="0" err="1" smtClean="0">
                          <a:effectLst/>
                        </a:rPr>
                        <a:t>CTeI</a:t>
                      </a:r>
                      <a:r>
                        <a:rPr lang="es-CO" sz="1800" kern="1200" dirty="0" smtClean="0">
                          <a:effectLst/>
                        </a:rPr>
                        <a:t> en coherencia con las prioridades de la sociedad y el territorio.</a:t>
                      </a:r>
                    </a:p>
                    <a:p>
                      <a:pPr lvl="0"/>
                      <a:r>
                        <a:rPr lang="es-CO" sz="1800" kern="1200" dirty="0" smtClean="0">
                          <a:effectLst/>
                        </a:rPr>
                        <a:t>- Desarrollar capacidades locales en recurso humano para la </a:t>
                      </a:r>
                      <a:r>
                        <a:rPr lang="es-CO" sz="1800" kern="1200" dirty="0" err="1" smtClean="0">
                          <a:effectLst/>
                        </a:rPr>
                        <a:t>CTeI</a:t>
                      </a:r>
                      <a:r>
                        <a:rPr lang="es-CO" sz="1800" kern="1200" dirty="0" smtClean="0">
                          <a:effectLst/>
                        </a:rPr>
                        <a:t>.</a:t>
                      </a:r>
                    </a:p>
                    <a:p>
                      <a:pPr lvl="0"/>
                      <a:r>
                        <a:rPr lang="es-CO" sz="1800" kern="1200" dirty="0" smtClean="0">
                          <a:effectLst/>
                        </a:rPr>
                        <a:t>- Desarrollar alianzas estratégicas para el fortalecimiento del sistema departamental de </a:t>
                      </a:r>
                      <a:r>
                        <a:rPr lang="es-CO" sz="1800" kern="1200" dirty="0" err="1" smtClean="0">
                          <a:effectLst/>
                        </a:rPr>
                        <a:t>CTeI</a:t>
                      </a:r>
                      <a:r>
                        <a:rPr lang="es-CO" sz="1800" kern="1200" dirty="0" smtClean="0">
                          <a:effectLst/>
                        </a:rPr>
                        <a:t>.</a:t>
                      </a:r>
                    </a:p>
                    <a:p>
                      <a:pPr lvl="0"/>
                      <a:r>
                        <a:rPr lang="es-CO" sz="1800" kern="1200" dirty="0" smtClean="0">
                          <a:effectLst/>
                        </a:rPr>
                        <a:t>- Fortalecer la institucionalidad y la infraestructura departamental en </a:t>
                      </a:r>
                      <a:r>
                        <a:rPr lang="es-CO" sz="1800" kern="1200" dirty="0" err="1" smtClean="0">
                          <a:effectLst/>
                        </a:rPr>
                        <a:t>CTeI</a:t>
                      </a:r>
                      <a:r>
                        <a:rPr lang="es-CO" sz="1800" kern="1200" dirty="0" smtClean="0">
                          <a:effectLst/>
                        </a:rPr>
                        <a:t>.</a:t>
                      </a:r>
                      <a:endParaRPr lang="es-CO" sz="1800" b="0" kern="1200" dirty="0" smtClean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7890" name="Picture 2" descr="http://www.colombia-sa.com/departamentos/vichada/images/mapa_vicha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54496"/>
            <a:ext cx="144015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966" y="1844824"/>
            <a:ext cx="2806681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78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2492894"/>
            <a:ext cx="252028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GUAINIA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881181"/>
              </p:ext>
            </p:extLst>
          </p:nvPr>
        </p:nvGraphicFramePr>
        <p:xfrm>
          <a:off x="1979712" y="3501008"/>
          <a:ext cx="5544616" cy="1645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54461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CO" sz="3200" dirty="0" smtClean="0"/>
                        <a:t>LÍNEAS </a:t>
                      </a:r>
                    </a:p>
                    <a:p>
                      <a:pPr algn="ctr"/>
                      <a:r>
                        <a:rPr lang="es-CO" sz="3200" dirty="0" smtClean="0"/>
                        <a:t>ESTRATEGICAS DEL PEDCTI</a:t>
                      </a:r>
                      <a:endParaRPr lang="es-CO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53514">
                <a:tc>
                  <a:txBody>
                    <a:bodyPr/>
                    <a:lstStyle/>
                    <a:p>
                      <a:pPr algn="ctr"/>
                      <a:r>
                        <a:rPr lang="es-CO" sz="3200" dirty="0" smtClean="0"/>
                        <a:t>EN</a:t>
                      </a:r>
                      <a:r>
                        <a:rPr lang="es-CO" sz="3200" baseline="0" dirty="0" smtClean="0"/>
                        <a:t> ELABORACIÓN</a:t>
                      </a:r>
                      <a:endParaRPr lang="es-CO" sz="3200" b="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Picture 2" descr="http://www.colombia-sa.com/departamentos/guainia/images/guai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27335"/>
            <a:ext cx="2277632" cy="145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19 Rectángulo"/>
          <p:cNvSpPr/>
          <p:nvPr/>
        </p:nvSpPr>
        <p:spPr>
          <a:xfrm>
            <a:off x="3131840" y="2494337"/>
            <a:ext cx="216024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VAUPES</a:t>
            </a:r>
          </a:p>
        </p:txBody>
      </p:sp>
      <p:pic>
        <p:nvPicPr>
          <p:cNvPr id="21" name="Picture 2" descr="http://www.colombia-sa.com/departamentos/vaupes/images/mapa_vaup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606" y="808338"/>
            <a:ext cx="1312806" cy="131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Rectángulo"/>
          <p:cNvSpPr/>
          <p:nvPr/>
        </p:nvSpPr>
        <p:spPr>
          <a:xfrm>
            <a:off x="5868144" y="2495779"/>
            <a:ext cx="2520280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GUAVIARE</a:t>
            </a:r>
          </a:p>
        </p:txBody>
      </p:sp>
      <p:pic>
        <p:nvPicPr>
          <p:cNvPr id="23" name="Picture 2" descr="http://www.colombia-sa.com/departamentos/guaviare/images/guavia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808338"/>
            <a:ext cx="1656184" cy="103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01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74336"/>
              </p:ext>
            </p:extLst>
          </p:nvPr>
        </p:nvGraphicFramePr>
        <p:xfrm>
          <a:off x="323528" y="1268760"/>
          <a:ext cx="8496944" cy="4416552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3012553"/>
                <a:gridCol w="5484391"/>
              </a:tblGrid>
              <a:tr h="30311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Región</a:t>
                      </a: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err="1">
                          <a:effectLst/>
                        </a:rPr>
                        <a:t>PEDCTIs</a:t>
                      </a: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842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Región Centro </a:t>
                      </a:r>
                      <a:r>
                        <a:rPr lang="es-MX" sz="1800" dirty="0" smtClean="0">
                          <a:effectLst/>
                        </a:rPr>
                        <a:t> Oriente</a:t>
                      </a: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kern="1200" dirty="0">
                          <a:effectLst/>
                        </a:rPr>
                        <a:t>Elaborados </a:t>
                      </a:r>
                      <a:r>
                        <a:rPr lang="es-MX" sz="1800" b="1" kern="1200" dirty="0" smtClean="0">
                          <a:effectLst/>
                        </a:rPr>
                        <a:t>(3</a:t>
                      </a:r>
                      <a:r>
                        <a:rPr lang="es-MX" sz="1800" kern="1200" dirty="0" smtClean="0">
                          <a:effectLst/>
                        </a:rPr>
                        <a:t>)(</a:t>
                      </a:r>
                      <a:r>
                        <a:rPr lang="es-MX" sz="1800" kern="1200" dirty="0">
                          <a:effectLst/>
                        </a:rPr>
                        <a:t>Cundinamarca, </a:t>
                      </a:r>
                      <a:r>
                        <a:rPr lang="es-MX" sz="1800" kern="1200" dirty="0" smtClean="0">
                          <a:effectLst/>
                        </a:rPr>
                        <a:t>Boyacá</a:t>
                      </a:r>
                      <a:r>
                        <a:rPr lang="es-MX" sz="1800" kern="1200" baseline="0" dirty="0" smtClean="0">
                          <a:effectLst/>
                        </a:rPr>
                        <a:t> y</a:t>
                      </a:r>
                      <a:r>
                        <a:rPr lang="es-MX" sz="1800" kern="1200" dirty="0" smtClean="0">
                          <a:effectLst/>
                        </a:rPr>
                        <a:t> Santander)</a:t>
                      </a:r>
                      <a:endParaRPr lang="es-CO" sz="1800" kern="12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En proceso </a:t>
                      </a:r>
                      <a:r>
                        <a:rPr lang="es-MX" sz="1800" b="1" dirty="0" smtClean="0">
                          <a:effectLst/>
                        </a:rPr>
                        <a:t>(1) </a:t>
                      </a:r>
                      <a:r>
                        <a:rPr lang="es-MX" sz="1800" dirty="0">
                          <a:effectLst/>
                        </a:rPr>
                        <a:t>(Norte de </a:t>
                      </a:r>
                      <a:r>
                        <a:rPr lang="es-MX" sz="1800" dirty="0" smtClean="0">
                          <a:effectLst/>
                        </a:rPr>
                        <a:t>Santander)</a:t>
                      </a: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311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Región Pacífico</a:t>
                      </a:r>
                      <a:endParaRPr lang="es-CO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Elaborados (4) </a:t>
                      </a:r>
                      <a:r>
                        <a:rPr lang="es-MX" sz="1800" dirty="0">
                          <a:effectLst/>
                        </a:rPr>
                        <a:t>(Chocó, Valle del Cauca, Cauca y Nariño)</a:t>
                      </a: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62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Región Caribe</a:t>
                      </a:r>
                      <a:endParaRPr lang="es-CO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Elaborados (7)</a:t>
                      </a:r>
                      <a:r>
                        <a:rPr lang="es-MX" sz="1800" dirty="0">
                          <a:effectLst/>
                        </a:rPr>
                        <a:t>(Guajira, Atlántico, Magdalena, Bolívar, San Andrés, Cesar y Córdoba)</a:t>
                      </a:r>
                      <a:endParaRPr lang="es-CO" sz="18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En proceso (1) </a:t>
                      </a:r>
                      <a:r>
                        <a:rPr lang="es-MX" sz="1800" dirty="0">
                          <a:effectLst/>
                        </a:rPr>
                        <a:t>(Sucre)</a:t>
                      </a: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311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Región Eje Cafetero</a:t>
                      </a:r>
                      <a:endParaRPr lang="es-CO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Elaborados (4) </a:t>
                      </a:r>
                      <a:r>
                        <a:rPr lang="es-MX" sz="1800" dirty="0">
                          <a:effectLst/>
                        </a:rPr>
                        <a:t>(Antioquia, Caldas, Quindío y Risaralda.</a:t>
                      </a: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62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Región Sur Centro</a:t>
                      </a:r>
                      <a:endParaRPr lang="es-CO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Elaborados </a:t>
                      </a:r>
                      <a:r>
                        <a:rPr lang="es-MX" sz="1800" b="1" dirty="0" smtClean="0">
                          <a:effectLst/>
                        </a:rPr>
                        <a:t>(5)</a:t>
                      </a:r>
                      <a:r>
                        <a:rPr lang="es-MX" sz="1800" dirty="0" smtClean="0">
                          <a:effectLst/>
                        </a:rPr>
                        <a:t> </a:t>
                      </a:r>
                      <a:r>
                        <a:rPr lang="es-MX" sz="1800" dirty="0">
                          <a:effectLst/>
                        </a:rPr>
                        <a:t>(Amazonas, Caquetá, Huila y </a:t>
                      </a:r>
                      <a:r>
                        <a:rPr lang="es-MX" sz="1800" dirty="0" smtClean="0">
                          <a:effectLst/>
                        </a:rPr>
                        <a:t>Tolima, Putumayo)</a:t>
                      </a:r>
                      <a:endParaRPr lang="es-CO" sz="18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6062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Región Llanos</a:t>
                      </a:r>
                      <a:endParaRPr lang="es-CO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Elaborados (4</a:t>
                      </a:r>
                      <a:r>
                        <a:rPr lang="es-MX" sz="1800" dirty="0">
                          <a:effectLst/>
                        </a:rPr>
                        <a:t>) (Arauca, Casanare, Meta, Vichada)</a:t>
                      </a:r>
                      <a:endParaRPr lang="es-CO" sz="18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</a:rPr>
                        <a:t>En proceso (3 </a:t>
                      </a:r>
                      <a:r>
                        <a:rPr lang="es-MX" sz="1800" dirty="0">
                          <a:effectLst/>
                        </a:rPr>
                        <a:t>)(Vaupés, Guaviare y Guainía) </a:t>
                      </a:r>
                      <a:endParaRPr lang="es-CO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3971282" y="332656"/>
            <a:ext cx="462427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En que están los </a:t>
            </a:r>
            <a:r>
              <a:rPr lang="es-ES" sz="32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PEDCTIs</a:t>
            </a:r>
            <a:endParaRPr lang="es-ES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74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>
            <a:spLocks noChangeArrowheads="1"/>
          </p:cNvSpPr>
          <p:nvPr/>
        </p:nvSpPr>
        <p:spPr bwMode="auto">
          <a:xfrm>
            <a:off x="1115616" y="2780928"/>
            <a:ext cx="7128792" cy="1015663"/>
          </a:xfrm>
          <a:prstGeom prst="rect">
            <a:avLst/>
          </a:prstGeom>
          <a:noFill/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sz="6000" b="1" dirty="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REGION CARIBE</a:t>
            </a:r>
          </a:p>
        </p:txBody>
      </p:sp>
      <p:sp>
        <p:nvSpPr>
          <p:cNvPr id="2" name="AutoShape 2" descr="data:image/jpeg;base64,/9j/4AAQSkZJRgABAQAAAQABAAD/2wCEAAkGBhQSEBQQEhAVFRUWFhUXFRUYFRQWFRgUFRgWFRcXFRcZHCceGhojHBUUIC8gIycpLCwtFR4xNTAqNSYrLCkBCQoKDgwOGg8PGiwkHSQpLCkpLC0pKTIpLS8vLCkvNSk1LSwsLCwwLCksLCwsKSwsKSksLCksLCwpKiksKSwsLP/AABEIAJ8BAAMBIgACEQEDEQH/xAAbAAEAAQUBAAAAAAAAAAAAAAAABAECAwUGB//EAEAQAAIBAgMGBAIGCAUFAQAAAAECAAMRBBIhBRMiMUFRBjJhcSOxFHKBkZLRFUJSU6HB4fAzYmOywiRDgqLxB//EABoBAQACAwEAAAAAAAAAAAAAAAABAwIEBQb/xAAlEQACAgEEAgMBAQEBAAAAAAAAAQIDEQQSMUEFIRMiUWGRgSP/2gAMAwEAAhEDEQA/APU5WWubAnsCfuF5HpNUKg/D1APJ+ovIBKiYLVO9P7ni1TvT+54BnlJh+J/p/wDvIC7bU1jhxWpbwC5X4lvbNyza+W95DaXINrEj7xwyg5LEkaZr8ievtJAkgrERAEREAREQBERAEREAREQBERAESk1+O27SpNkZjm6gAm3vMJ2RrWZPCGDYXicXt/xfxmnTqFQACbeZr9vymkp+Ia4OZWe3q1z/AB0nOs8nXCe1JtfpmoHp94nLbB8Xbxt3U0bva06hTeb9VsbY7omLWC6IiWkCIiAWVvKfY/Iy3C/4afVX5CXVfKfY/Iy3Df4afVX/AGiAZIms25t5MMmY8Tm2WmCMzE/Iesh7A8WU64y1CtOqD5CeEi+hVjz9ucrdsFLY37JwzfWnn/iHwalPeVFxNNEvnyPqy3N7rY5mOblp9s7vF4gU6b1DyVWY/wDiLzzFKe8Jr1OJ2OYk89eQHoOX2TR8hfCqK3LL6MoLJ2mw9vricoCuDTcAlrcV0bi4dATzI6ToJxHgpam8ZgpFFm0J61QCDl9Mua/rO3m3ppuyqMpdmL9MrERLyBERAEREAREQBERAERKQCspLalUKMzEADmToJy+2fGarw0iB/nI/2r/MzXv1NdKzJ/8AOyUmzqXcAXJsBzJ0E818VY3f1+AkC1tNCQNAT/fKYMRtVn6u5PVibTHRpEEs3M/ZPP6vyDuWEsItjHBalAkgvbTQWkm0inaik2W7H/KC0uK1nHDRce4t/WaS0t9nvazPKRgqVTvkWkC1S40HY9/76T1bAqwpgNztOX8G7ENNjUdLEga9TOwnqdHp/grS77KJPLKxETcMRERALKvlPsfkZZhvIn1V+Ql9byn2PyM03iJmGAdkqbshEJPIkWF1B6E8vtmMpbU2DkvFNIrjK7XzEhSO44dF+z+c33h/wvhKlKliADVJysGYmwdTqQvSxFvsnLbkbsk311JJ19yZ6D4crl8JQdiCWpqSbAAnXWw0nG0Eo3XTngtl6SRJ2nhRVo1KbXIZGBtz5E6et55nsdXxBWhTK5ypY5jYADne2vWeqzBQwNOmWZKaKWN2IUAk+pm/qdJG+UXLowUsGt2PsYYanTp5ixNQsx6ZihvlHQaTczBX81P63/FpnvNqMVFYRiViUvEyBWJSVgCJSY6+IVFLOwUDqZDaSywZImgq+M6IbKAx/CPuBNzJ+E25SqcnAPY6H+MohqapvEZInazLtHaiUQC558gNSe+kj4bxFRf9ax7Np/Sc546xoY00RrnUMR0vrYHvpOdGEI1DEHvf5zl6jyUqrXFYaLFDKPUvpac86/iEjYvblGmLmopPRVIJP3TyzEYqqtRaYKktrcroFHPl1PKSmSoQRmAuOgsfvmE/KTx6SWf6NhM2x4mavUyBwTzCX4VHt1Mi0sNbibU9TMmGqUN2lOtmCBcOrUUo8QqI439Q1N2Scwu2ZagNuGxkWjg8JlcOWa9EKDlxAvXK1bshNrcW4HELWJ5azXnpfked/JO7BJo1kbysG9jeR9oksBSXRnYKPS/M/deZNqnCbx08zBnUWDst2rUrkbq2e1PeHna4m12PsJHxSvQRhRVBmJWoq73Ow4BU1sUCHmdSdZZT47FqecpMhz9HWbD2FSoUlVUA0GttT7mbMUF7CXIthaXT0ZUWhZWViAIiIAiIgFlbyn2PyM0HiugzYDhFwopM465FAJt3tzt6Tf1vKfY/IzVbbxpo4F6i8xSUDlzYKo0PPnK7UnBp/hK5OGKb3d0V51WVB7E6n7rn7J6dTphQFGgAAHTQacpwfgzAF8QKl1y0eYPmLOCAQOg56zvpz/GU7KnL9ZlN5ZqvEWKenTUo+XjAY26WJtmyME1tqRY8tL3kKn4kqXI3JNqDVDdXV94tJamUqAVGa9tO3WbB9o1Bi1w6quUrvC3VUAZXDDN5ixp5dOTNztIFM4sPXq5mKIcRkpMSc9gN0FQAWF78Qa5vNyTecrJBdjNqVd0x3XxVqrTQIGYM1SmpDAMBe2c36cBmGj4hrhAGw5ZkCLUBV0dnLVEuoAKi4RW5/ry7E7QxQqKu7ViDcfDqBWG6Llg+ew1Jp5Odxf0l1XaeK0YUmUMqHyVH3Ydq2hQMLvYUQ1rWLX5CQ5f1/wCAtwu3qzXYUw4LnKAKgGRaC1SqEqCSWzKL6X0luF8R1bUr07h3ILXcnUp5VCjlnIPbJ7kE2vjAtjRLFaCtxK5Zqm7ViSQbXz3XJodL3mf9KYnO6MmgNRVYUqp3li4BBD2p2AQ63vm0tI3P9f8AgN8Iml2VtGu1YU6lIhN0DmKMDvAtM+Ykhrln6DyzdTYjJSWUYmHFYtaa5nYKPX+Q6zz3bfiBq9YIgLlnCUkvZQWIAue/UntHi6q74p0LaC1h2B5Cc9sqsy1Q1OoKdVC4GZQSoYFcyX0uATY9Lzg6rUfNJwl6in7LlHHslYrYVd7oU4mqboVg65N5u9+pUgeQ07EMB1Epg6WIy0wadQ50zrlGfQWBvfy+ZCRf9de8ybR2vXQIzVabsjA0iaQ3hYI1IAkWB4Gy8uSr2mRquIq0RSd6aqaZQqtP9V1phutgfhJy9e8rk9Ls59D7FlSjXUhqtFwLBlW3FZqu4ACKNHz6WNuYkos4LD6PXugBf4ZOUEEgkg2tYE6X5HtFXE4lqm9NamH04hS14a30lR2sKl+nIkSzDvUpgZDRQBsyhaNhTcK1PPS10cqzAk35+komtHLtkrcavaGLy1qTqMwZSBbX1BkgbVIIDIyi4F9La+xkXFhTUo0UFwh1XsB1Jm0xNAFbECa09iUU0ZGdKlxeY8VVspJ7G/tNfsurbMMxIB4b87flJS0DiK6UBy0Z/qg6D7T8jIq00p3KtBvCN74J8PhvjuvPkLaAdAJ3arYWEwYHCimgQDkJIns4RUEoro1hKxEyAiIgCIiAIiIBZW8p9j8jOW8aYZ2wlJ1uVplWqKP2SgAY+inX7Z1TLcW7/wA5gXB2AAqPYC3McvumFkFZFxfZK9Gg8C7NZKT1nFjVKlR/pqNCfc3P3Tp5g+in95U/EPyj6Kf3lT8Q/KRVWq4KC6DeTKEFybC50JtqQOWsumD6Kf3lT8Q/KPop/eVPxD8pYQK/mp/W/wCLTPMK4XUEu5tqLnS9iO3rM0ARKxAKWlrk20l01+3to7mgzjnyHoT1+wXmFk1CLk+iUcFtVj9Mqh2DHMLkC3TQW9OUh43ZqVNSNRyI0I9jIL7QbOatQ8Nrj0vqST16Tb03uJ4y9yVm9dmwuDQ7Mos9Yl2DCkSqa8RPUsOhHKb/AAuGr1TT3VDMKr1EpnOFBalcvm04Robd7TUFB9KGXQgXPYg6a/bN1gto4iioSk9PKGzAMjE33prG5DdSSunSbEXTKebeMeiHnoiJjCQvwawLXygUnOawucptqANfbWa9qVaq9RjRqBaQYsCCgUIuds5I81tQvqO83KbQqhRSenTekVZXSmCrNmpinc5nA6AmxU366kSJitvVKtWsmSmmc1cgcOzKldKaVACrBGvu1OoNpsV16VJyizHLMdCnuwcuGqKFCMwKFXtUcU1yqdXOYgaTM+IuGvRrcPn+E/Dpm4u3Dr7ayb+lsTmVlNBMuqhadSw+ItW1i3K6AexmFsTXJBzUwASVULUIGai2HtcvcgK5IuefppKpR0jedzJ+xqK2CpqM27dCQWVmV0zDmSpPMag29ROx8AbGCqapuSxvc3Jt01M5naBeqtKg+7VEa4FNWW4KIjXzMQLrTGg637z07Y4UUVycrCdbx8YZcoyyYTyTpWInVKxERAEREAREQBERAEREAREQBERAEREASkSFtXai0EzHUnRV7n+Q9ZhOcYRcpcIJZJGIxKouZ2CjuTb/AOzQbb2vh61F6OduIWuF/Oclj9pVMS5YtpyHTT07CQMZhqoX4ba9if1Tzt6zhW+UlKW2GEv6XKBiNA1KYFr2PK9gSp0PtcXlVqvT8w07i/OZNmY8H4ZUowHlP3ad5JpYalUo16jkK6tUtUZ/KqhcihQ4Kk8VgUYPcai00aqpWTcHxyZN4Ndi6gZ6VRbXDW9w2n8NTN0pkBvDihzTOILWNRlVGoB2C1hSRlYuEANNt6QTy+8SKGDTI1sa2ZKVNyCKJW9SmammtyqkBDre7jtrZZoZySSa9EKSMtaqFBJ5DnNJtDECot0DZgQVIU3/ALMmJXXEUbX5gZrHk3O0s2c5Dmi+pGobuPzmnXH48t8oyJlPFgIrVCEv+0QNZIvpfpMArZGf4m6Ztzu6ppGsqqjE1kygGxYFdba5cpIBlA+BDUQVck5t4CKqXbKTrTUMoGcghVNgND3l9eiVsVJS56I3YKYDBNisRkUEqpGc9L8wvv3+yeoYPCimgQdJ5tg8FhkQLkrFjVJ0p4umWpE1rK1idD8A6G+p6gk+geH8I9PDUkqEl8t2BvwluLILkmy3yi5PKei0laqhsSKZPJsYlJWbpiIiIAiIgCIiAIiIAiUiAViUiAViUiAViIgFDPP/ABhiy2JamGuQFHooIuR7/nPQJxvi/Y7Cr9JRbgqA9uhXr93ynP8AI1ysp+vRnB4ZoKNKwtMktRri8unjnz7LyBtLBI4u2hF7EGxF+xkfZpzMRUCsy2yvlFyp+RmbbV90WUkEagjnpJGDpi2a97jne82lJqr2QQsXswBgyotuq5RY+trcx+cvwbU30NNbjplGhPX+s2RmpVb4rTQKmvrmPX2t/GITc4tN8IGbGbN1z0zlcdehHYianH1qqMtU07G4BytcH0INve86eQNs0waRJ6cvc6RTc9yjJZ6JwSwxy362mx8EbKWpVeu+rA2W/QDoJpKVcLQUk/qi5/vtOs8AYZhSLsLZiSB2B5X9Z1PE1/8ArJ44K7ODrx2ufvMQJWejKRERAEREAREQBERAEREA0fiDMamGRQ7ZmrZkSuaBYLTBF3B5A62msrbdrYZqVB3RmBpZw3E1q1Uqq71nUsVQqMyo1yDe067L/f5S1qQJuVUnuVBNuwJF7QDmqniOqgd3NLKVxRSyPdTQriiuc5uIMCCfKAeoFzMWH8S13XKrUswqYlS5S4K0KC1xwpVK3JbKbMRbX0nVbodh16DkefTr17wtFRyVR7Ko6W6Dtp7QDlcTt+pu2So1MGp9HylVYWXEU3dl4qijMAhAcst78r2E3mwMea2FpViACy6hfLcErpqe3c+8mtRUixVSNNCqkactCOnTtLwtoBWIiAUnOeLvEApIaK61HBH1QevvOiY21M8uxdffYipUP7Rt7Tm+R1DprwuWZwWWRVrFFS5plnWmyUBn3zJUOWmV4chY6HLe9jJIWsCVOHZrKjXQoV4yUCgluJs6sllvqtpRKdQBVWtYJlCEU6e8VUbOi722bKrWIHpblBWqbfHsAUICU6aKrU3ashUAWB3jMx73nFctG/0s+xTEYSs1kNAnOhICPTJW9R6IV2LZcxZSAFJvy53mt+hYqnTplRmSoKZVrrmTeFlVXUkWN0YXNhcWvNma9VeLfILZbLuKW7GV2rKwS1gyu7sG6FjI+CxOKqBdxmqKuWzmnSu27Z2XOzauoao516n2m1RXRZlVpshtohnEVqDFa1yBbNcKGTMAysSpKspBGo7zG2PBrbxASqrZ2HK58qjub/OdBR8GYjFMz4lrE5LAAf8AbUKuYDQ6AD7JE2nsV6INFkC6gqR5WykHmPaL9J8f3cfXf8QUsl+IxRpf49KpRve28W2a3mAtfUdRzkXEY5WSzoyqwFmYAA5lLIRrcggXv6Tc1dtuSWGGy3eo91rU1qA1Hp1GVGWgFCk07MWDMQxGaQsXtZ/M+FpZL8dMPwtTNN6bUhwXVeMEHW2Ue8o+DS5+sxmRpsLj0FJbuLg3sT2N53Xgnbq1C1JTe1iNOh/rNDgdtVAozUFc70VmbeAKWzs/CpQ5dHyWvayiT/Aa2q1HqNmqORmbTiKgC/v8+c3tGq42/WfPREs49noErKCVnbKhETHWrBRmZgo01JAGpsNT3JA+2AZImPejNkuMxBbLfiyggE252BIF/WZLQBEWi0ARKMbAk6Aak9ABzlKbhlDA3BAII1BBFwQexBBgF0REAREQBERAEREAREQCFtmrlw9ZhzFNyPsUzzXBpZZ6liKIdWQi4YEEeh0M8vxVI4Z2p1NLHQnkV6G84flqZzUXFZLa2Z5GxmMCW0JJNgoFyT2Exna1P9tfxCbDwts84jECsRwJfL6sdCfa2k5Oj0crbEpJ47M5SwjFgPDdfFPaohp09Lg2zN3F72tPRcBs9aSBVUCwtJCIByEunrKaYUx2wRQ3kWnNeO1H0dWJFw4t3N+3fSdLOI//AEBX3lJrcABA+ux/oBKtY2qZeskx5NPTNxMONHCZXD1b6dpixrcl76afwE8dCDdiijYbImztoIRow16X1HpNjsJS2JUqTz6ddNb/AMJ1uxfC9E4ZVqUlNx21+8azZ4Hw9SpG6IB2np6fHKu1WZKXPJskGkulBKzqlYmHF4VaiPTbyupU97MLXHqOf2TNEA5TFbOxT0jUYMKhelTdVKlmoUg2YrxqDnqMahXMCRYekt/RGINMEmsWSgu6+IFIqjEVGswVyCwpFBqSLaXJnWykA5MYLErWrOyVqg/6jhV0RKqNfcoj7262BXkqlbHU9a0cNiKdJclLEMxTFK4aolxVqrSNJlzVTampV1GpIve2pnWRAOR/RmKNfMxqEWFiCmTd7gKUYmpzz3uMh1sc0pgtn4lcRhyabqqbhXOe67pcOqMP8W3nvdRT5i+YzrpWAIiIAiIgCIiAIiIAiIgFJhr4JH8yKfcA/OZ4gGu/QNH90v4V/KS6GFVBZVA9pmiAUlYiAUkTaeGz0nWwJym1/wBq2n8ZMlCJEluWGDx9cQKS2bRgbEdb8rAc5ttgbEetVWo6kKDcXndVNgUWfeGkuf8AasL/AHybSohRYC059Hj4VT35yzNzbK0ksAOwl8pKzomAiIgCIiAIiIAiIgCIiAIi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9849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796136" y="251937"/>
            <a:ext cx="2808312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CESAR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903783"/>
              </p:ext>
            </p:extLst>
          </p:nvPr>
        </p:nvGraphicFramePr>
        <p:xfrm>
          <a:off x="611560" y="1412776"/>
          <a:ext cx="3744416" cy="417646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744416"/>
              </a:tblGrid>
              <a:tr h="1443910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732554">
                <a:tc>
                  <a:txBody>
                    <a:bodyPr/>
                    <a:lstStyle/>
                    <a:p>
                      <a:r>
                        <a:rPr lang="es-CO" sz="1800" u="none" strike="noStrike" kern="1200" baseline="0" dirty="0" smtClean="0"/>
                        <a:t>1. AGROINDUSTRIA (GANADERÍA, FRUTAS Y HORTALIZAS, TUBÉRCULOS TROPICALES, Y PALMA DE ACEITE )</a:t>
                      </a:r>
                    </a:p>
                    <a:p>
                      <a:r>
                        <a:rPr lang="es-CO" sz="1800" u="none" strike="noStrike" kern="1200" baseline="0" dirty="0" smtClean="0"/>
                        <a:t>2. SERVICIOS EMPRESARIALES Y PERSONALES</a:t>
                      </a:r>
                      <a:endParaRPr lang="es-CO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5058" name="Picture 2" descr="http://www.colombia-sa.com/departamentos/cesar/images/ces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8227"/>
            <a:ext cx="519112" cy="123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56792"/>
            <a:ext cx="2782918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4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588224" y="392719"/>
            <a:ext cx="2273736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BOLIVAR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786491"/>
              </p:ext>
            </p:extLst>
          </p:nvPr>
        </p:nvGraphicFramePr>
        <p:xfrm>
          <a:off x="539552" y="1240160"/>
          <a:ext cx="4680520" cy="45148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680520"/>
              </a:tblGrid>
              <a:tr h="618316">
                <a:tc>
                  <a:txBody>
                    <a:bodyPr/>
                    <a:lstStyle/>
                    <a:p>
                      <a:pPr algn="ctr"/>
                      <a:r>
                        <a:rPr lang="es-CO" sz="1800" dirty="0" smtClean="0"/>
                        <a:t>LÍNEAS </a:t>
                      </a:r>
                    </a:p>
                    <a:p>
                      <a:pPr algn="ctr"/>
                      <a:r>
                        <a:rPr lang="es-CO" sz="1800" dirty="0" smtClean="0"/>
                        <a:t>ESTRATEGICAS DEL PEDCTI</a:t>
                      </a:r>
                      <a:endParaRPr lang="es-CO" sz="1800" dirty="0">
                        <a:solidFill>
                          <a:schemeClr val="bg1"/>
                        </a:solidFill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874780">
                <a:tc>
                  <a:txBody>
                    <a:bodyPr/>
                    <a:lstStyle/>
                    <a:p>
                      <a:pPr algn="l"/>
                      <a:r>
                        <a:rPr lang="es-CO" sz="1800" dirty="0" smtClean="0"/>
                        <a:t>-</a:t>
                      </a:r>
                      <a:r>
                        <a:rPr lang="es-CO" sz="1800" baseline="0" dirty="0" smtClean="0"/>
                        <a:t> </a:t>
                      </a:r>
                      <a:r>
                        <a:rPr lang="es-CO" sz="1800" dirty="0" smtClean="0"/>
                        <a:t> Programa de potenciación de recurso humano departamental.</a:t>
                      </a:r>
                    </a:p>
                    <a:p>
                      <a:pPr algn="l"/>
                      <a:r>
                        <a:rPr lang="es-CO" sz="1800" dirty="0" smtClean="0"/>
                        <a:t>-Programa de fomento de la dinamización del sistema de innovación del departamento de Bolívar    </a:t>
                      </a:r>
                    </a:p>
                    <a:p>
                      <a:pPr algn="l"/>
                      <a:r>
                        <a:rPr lang="es-CO" sz="1800" dirty="0" smtClean="0"/>
                        <a:t>- Programa de apoyo a la gestión de la innovación en los sectores competitivos consolidados.</a:t>
                      </a:r>
                    </a:p>
                    <a:p>
                      <a:pPr algn="l"/>
                      <a:r>
                        <a:rPr lang="es-CO" sz="1800" dirty="0" smtClean="0"/>
                        <a:t>-</a:t>
                      </a:r>
                      <a:r>
                        <a:rPr lang="es-CO" sz="1800" baseline="0" dirty="0" smtClean="0"/>
                        <a:t> </a:t>
                      </a:r>
                      <a:r>
                        <a:rPr lang="es-CO" sz="1800" dirty="0" smtClean="0"/>
                        <a:t>Programa de refuerzo de la base científica y tecnológica</a:t>
                      </a:r>
                    </a:p>
                    <a:p>
                      <a:pPr algn="l"/>
                      <a:r>
                        <a:rPr lang="es-CO" sz="1800" dirty="0" smtClean="0"/>
                        <a:t>- Programa de financiación que priorice las actividades innovadoras con promoción de instrumentos accesibles y transparentes</a:t>
                      </a:r>
                      <a:endParaRPr lang="es-CO" sz="1800" b="0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362" name="Picture 2" descr="http://www.colombia-sa.com/departamentos/bolivar/images/boliva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224" y="32008"/>
            <a:ext cx="831008" cy="152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25966"/>
            <a:ext cx="2871312" cy="386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372200" y="260648"/>
            <a:ext cx="2376264" cy="5847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/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GUAJIRA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320533"/>
              </p:ext>
            </p:extLst>
          </p:nvPr>
        </p:nvGraphicFramePr>
        <p:xfrm>
          <a:off x="376347" y="1484784"/>
          <a:ext cx="5760640" cy="431023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760640"/>
              </a:tblGrid>
              <a:tr h="59167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LÍNEAS </a:t>
                      </a:r>
                    </a:p>
                    <a:p>
                      <a:pPr algn="ctr"/>
                      <a:r>
                        <a:rPr lang="es-CO" sz="1200" dirty="0" smtClean="0"/>
                        <a:t>ESTRATEGICAS DEL PEDCTI (Elaborado en 2013)</a:t>
                      </a:r>
                      <a:endParaRPr lang="es-CO" sz="1200" dirty="0">
                        <a:latin typeface="Arial Narrow" pitchFamily="34" charset="0"/>
                        <a:cs typeface="Arial Narrow"/>
                      </a:endParaRPr>
                    </a:p>
                  </a:txBody>
                  <a:tcPr anchor="ctr"/>
                </a:tc>
              </a:tr>
              <a:tr h="3634569"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s-CO" sz="1400" dirty="0" smtClean="0"/>
                        <a:t>Apuestas Productivas:  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err="1" smtClean="0">
                          <a:effectLst/>
                        </a:rPr>
                        <a:t>A.Ovino</a:t>
                      </a:r>
                      <a:r>
                        <a:rPr lang="es-MX" sz="1400" kern="1200" dirty="0" smtClean="0">
                          <a:effectLst/>
                        </a:rPr>
                        <a:t> - Caprino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B. Hortofrutícola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C. Otras apuestas agropecuarias potenciales (Ganado, bovino, avicultura, bosques xerofítico, palma, café, malanga) (Exploratorias)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D. Acuicultura y maricultura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E. Eco y </a:t>
                      </a:r>
                      <a:r>
                        <a:rPr lang="es-MX" sz="1400" kern="1200" dirty="0" err="1" smtClean="0">
                          <a:effectLst/>
                        </a:rPr>
                        <a:t>etno</a:t>
                      </a:r>
                      <a:r>
                        <a:rPr lang="es-MX" sz="1400" kern="1200" dirty="0" smtClean="0">
                          <a:effectLst/>
                        </a:rPr>
                        <a:t> turismo especializado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F. Océano como fuente alternativa y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G. Mineras ( valores agregados)</a:t>
                      </a:r>
                      <a:endParaRPr lang="es-CO" sz="1400" kern="12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/>
                        <a:t>Apuestas</a:t>
                      </a:r>
                      <a:r>
                        <a:rPr lang="es-CO" sz="1400" baseline="0" dirty="0" smtClean="0"/>
                        <a:t> Sociales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A. Manejo agua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B. Generación y uso de energías alternativas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C. Educación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D. Salud 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E. Emprendimiento como base de desarrollo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F. Conocimiento étnico y tradicional </a:t>
                      </a:r>
                      <a:r>
                        <a:rPr lang="es-MX" sz="1400" kern="1200" dirty="0" err="1" smtClean="0">
                          <a:effectLst/>
                        </a:rPr>
                        <a:t>Etno</a:t>
                      </a:r>
                      <a:r>
                        <a:rPr lang="es-MX" sz="1400" kern="1200" dirty="0" smtClean="0">
                          <a:effectLst/>
                        </a:rPr>
                        <a:t>-Educación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kern="1200" dirty="0" smtClean="0">
                          <a:effectLst/>
                        </a:rPr>
                        <a:t>G. Cambio climático y seguridad alimentaria.</a:t>
                      </a:r>
                      <a:endParaRPr lang="es-CO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42" name="Picture 2" descr="http://www.colombia-sa.com/departamentos/guajira/images/guaji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73" y="115766"/>
            <a:ext cx="1266675" cy="105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20817" t="11610" r="41662" b="7180"/>
          <a:stretch>
            <a:fillRect/>
          </a:stretch>
        </p:blipFill>
        <p:spPr bwMode="auto">
          <a:xfrm>
            <a:off x="6508500" y="1772816"/>
            <a:ext cx="2314543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482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_Presentación Colciencias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Plantilla_Presentación Colciencias (1)</Template>
  <TotalTime>2261</TotalTime>
  <Words>1971</Words>
  <Application>Microsoft Office PowerPoint</Application>
  <PresentationFormat>Presentación en pantalla (4:3)</PresentationFormat>
  <Paragraphs>318</Paragraphs>
  <Slides>41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2" baseType="lpstr">
      <vt:lpstr>Plantilla_Presentación Colciencias (1)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HERNANDO GALINDO</dc:creator>
  <cp:lastModifiedBy>NESTOR RAUL PEDRAZA SIERRA</cp:lastModifiedBy>
  <cp:revision>143</cp:revision>
  <cp:lastPrinted>2013-11-29T03:06:45Z</cp:lastPrinted>
  <dcterms:created xsi:type="dcterms:W3CDTF">2013-11-29T02:03:25Z</dcterms:created>
  <dcterms:modified xsi:type="dcterms:W3CDTF">2014-03-03T14:21:58Z</dcterms:modified>
</cp:coreProperties>
</file>