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99" r:id="rId3"/>
    <p:sldId id="257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304" r:id="rId12"/>
    <p:sldId id="301" r:id="rId13"/>
    <p:sldId id="300" r:id="rId14"/>
    <p:sldId id="303" r:id="rId15"/>
  </p:sldIdLst>
  <p:sldSz cx="9144000" cy="6858000" type="screen4x3"/>
  <p:notesSz cx="6743700" cy="9875838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67" autoAdjust="0"/>
  </p:normalViewPr>
  <p:slideViewPr>
    <p:cSldViewPr>
      <p:cViewPr>
        <p:scale>
          <a:sx n="70" d="100"/>
          <a:sy n="70" d="100"/>
        </p:scale>
        <p:origin x="-11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19869" y="0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97BF5-DFF4-42FB-A65A-4E018EF9FF27}" type="datetimeFigureOut">
              <a:rPr lang="es-CO" smtClean="0"/>
              <a:pPr/>
              <a:t>10/02/2014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380332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19869" y="9380332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8237E-9DD6-4753-B58E-608353D24C68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560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ortada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-24"/>
            <a:ext cx="9143245" cy="685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60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10/02/2014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495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10/02/2014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31854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colciencias+prosperidad-03.png"/>
          <p:cNvPicPr>
            <a:picLocks noChangeAspect="1"/>
          </p:cNvPicPr>
          <p:nvPr userDrawn="1"/>
        </p:nvPicPr>
        <p:blipFill>
          <a:blip r:embed="rId2" cstate="print"/>
          <a:srcRect t="8082" b="11091"/>
          <a:stretch>
            <a:fillRect/>
          </a:stretch>
        </p:blipFill>
        <p:spPr>
          <a:xfrm>
            <a:off x="214282" y="71414"/>
            <a:ext cx="3401287" cy="714380"/>
          </a:xfrm>
          <a:prstGeom prst="rect">
            <a:avLst/>
          </a:prstGeom>
        </p:spPr>
      </p:pic>
      <p:pic>
        <p:nvPicPr>
          <p:cNvPr id="16" name="Picture 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6215082"/>
            <a:ext cx="9215502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5786446" y="717148"/>
            <a:ext cx="2928958" cy="568711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buNone/>
              <a:defRPr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MX" sz="2000" dirty="0" smtClean="0"/>
              <a:t>Subtítulo</a:t>
            </a:r>
            <a:endParaRPr lang="es-CO" sz="2000" dirty="0"/>
          </a:p>
        </p:txBody>
      </p:sp>
      <p:sp>
        <p:nvSpPr>
          <p:cNvPr id="18" name="1 Título"/>
          <p:cNvSpPr>
            <a:spLocks noGrp="1"/>
          </p:cNvSpPr>
          <p:nvPr>
            <p:ph type="ctrTitle" hasCustomPrompt="1"/>
          </p:nvPr>
        </p:nvSpPr>
        <p:spPr>
          <a:xfrm>
            <a:off x="5786446" y="214290"/>
            <a:ext cx="2928958" cy="42862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r">
              <a:defRPr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MX" sz="3200" dirty="0" smtClean="0"/>
              <a:t>Título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5321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49676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10/02/2014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9884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10/02/2014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691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10/02/2014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1342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10/02/2014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5801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10/02/2014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977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10/02/2014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519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87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49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83684" y="3645024"/>
            <a:ext cx="69686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solidFill>
                  <a:schemeClr val="bg1"/>
                </a:solidFill>
              </a:rPr>
              <a:t>PLANES ESTRÁTEGICOS DEPARTAMENTALES DE</a:t>
            </a:r>
          </a:p>
          <a:p>
            <a:pPr algn="ctr"/>
            <a:r>
              <a:rPr lang="es-CO" sz="3200" b="1" dirty="0">
                <a:solidFill>
                  <a:schemeClr val="bg1"/>
                </a:solidFill>
              </a:rPr>
              <a:t> CIENCIA, TECNOLOGÍA E </a:t>
            </a:r>
            <a:r>
              <a:rPr lang="es-CO" sz="3200" b="1" dirty="0" smtClean="0">
                <a:solidFill>
                  <a:schemeClr val="bg1"/>
                </a:solidFill>
              </a:rPr>
              <a:t>INNOVACIÓN – PEDCTI</a:t>
            </a:r>
          </a:p>
          <a:p>
            <a:pPr algn="ctr"/>
            <a:r>
              <a:rPr lang="es-CO" sz="3200" b="1" dirty="0" smtClean="0">
                <a:solidFill>
                  <a:schemeClr val="bg1"/>
                </a:solidFill>
              </a:rPr>
              <a:t>Oficina de Regionalización </a:t>
            </a:r>
          </a:p>
          <a:p>
            <a:pPr algn="ctr"/>
            <a:r>
              <a:rPr lang="es-CO" sz="3200" b="1" dirty="0" smtClean="0">
                <a:solidFill>
                  <a:schemeClr val="bg1"/>
                </a:solidFill>
              </a:rPr>
              <a:t>Dirección de Redes del Conocimiento</a:t>
            </a:r>
          </a:p>
          <a:p>
            <a:pPr algn="ctr"/>
            <a:endParaRPr lang="es-CO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35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304731"/>
              </p:ext>
            </p:extLst>
          </p:nvPr>
        </p:nvGraphicFramePr>
        <p:xfrm>
          <a:off x="395537" y="1412775"/>
          <a:ext cx="5400600" cy="434680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689409"/>
                <a:gridCol w="2711191"/>
              </a:tblGrid>
              <a:tr h="597765"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LÍNEAS </a:t>
                      </a:r>
                    </a:p>
                    <a:p>
                      <a:pPr algn="ctr"/>
                      <a:r>
                        <a:rPr lang="es-CO" sz="1000" dirty="0" smtClean="0"/>
                        <a:t>ESTRATEGICAS DEL PEDCTI</a:t>
                      </a:r>
                      <a:endParaRPr lang="es-CO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PROYECTOS ENMARCADOS</a:t>
                      </a:r>
                      <a:r>
                        <a:rPr lang="es-CO" sz="1000" baseline="0" dirty="0" smtClean="0"/>
                        <a:t> EN EL PEDCTI</a:t>
                      </a:r>
                      <a:endParaRPr lang="es-CO" sz="1000" dirty="0" smtClean="0"/>
                    </a:p>
                    <a:p>
                      <a:pPr algn="ctr"/>
                      <a:endParaRPr lang="es-CO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489938">
                <a:tc>
                  <a:txBody>
                    <a:bodyPr/>
                    <a:lstStyle/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000" dirty="0" smtClean="0"/>
                        <a:t>Potenciar el Talento Humano</a:t>
                      </a:r>
                    </a:p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000" dirty="0" smtClean="0"/>
                        <a:t>Desarrollar soluciones de innovación social que impacten el Desarrollo Urbano; la Salud y la Educación; el ambiente; el turismo; la energía y los materiales</a:t>
                      </a:r>
                    </a:p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000" dirty="0" smtClean="0"/>
                        <a:t>Fortalecer la institucionalidad del SRCTeI </a:t>
                      </a:r>
                    </a:p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000" dirty="0" smtClean="0"/>
                        <a:t>Generar conocimiento y desarrollar soluciones tecnológicas a la Medida en los tópicos de Conectividad, movilidad, logística, y Organizacional</a:t>
                      </a:r>
                    </a:p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000" dirty="0" smtClean="0"/>
                        <a:t>Implementar herramientas estratégicas para la Innovación en las áreas de Inteligencia Competitiva; Vigilancia </a:t>
                      </a:r>
                    </a:p>
                    <a:p>
                      <a:pPr marL="0" lvl="0" indent="0" algn="l">
                        <a:buFontTx/>
                        <a:buNone/>
                      </a:pPr>
                      <a:r>
                        <a:rPr lang="es-CO" sz="1000" dirty="0" smtClean="0"/>
                        <a:t>     Tecnológica; Prospectiva Tecnológica; Benchmarking; y Modelos de Negocios</a:t>
                      </a:r>
                    </a:p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000" dirty="0" smtClean="0"/>
                        <a:t>Construir una cultura de </a:t>
                      </a:r>
                      <a:r>
                        <a:rPr lang="es-CO" sz="1000" dirty="0" err="1" smtClean="0"/>
                        <a:t>CTeI</a:t>
                      </a:r>
                      <a:r>
                        <a:rPr lang="es-CO" sz="1000" dirty="0" smtClean="0"/>
                        <a:t> a partir de una cultura focalizada incluyente que permita una alfabetización tecnológica masiva y que sea apropiada por la sociedad</a:t>
                      </a:r>
                    </a:p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000" dirty="0" smtClean="0"/>
                        <a:t>Propiciar Escenarios para el Surgimiento de Nuevos  Sectores que aseguren el Emprendimiento de Base Tecnológica; las Ruedas de Negocio; y el desarrollo de un ecosistema para el emprendimiento.</a:t>
                      </a:r>
                      <a:endParaRPr lang="es-CO" sz="10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lvl="0" indent="-228600" algn="l">
                        <a:buFont typeface="+mj-lt"/>
                        <a:buAutoNum type="arabicPeriod"/>
                      </a:pPr>
                      <a:r>
                        <a:rPr lang="es-CO" sz="1000" dirty="0" smtClean="0"/>
                        <a:t>Fortalecimiento de Capacidades de la Unidad de Vigilancia- Tecnológica e Inteligencia Competitiva del Tolima INNOVATEC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Desarrollo de una Cultura Científica en Niños y Jóvenes del Departamento de Tolima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Fortalecimiento del Proceso  Académico e Investigativo del Conservatorio del Tolima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Formación de Talento Humano de Alto Nivel en Segunda Lengua, Maestrías, Doctorados, Posdoctorados y Estancias Especializadas en el Ámbito Internacional, Nacional y Regional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Implementación de una Estrategia de Apropiación Social del Conocimiento Basada en Innovación para la Infancia, la Adolescencia y la Juventud del Departamento del Tolima</a:t>
                      </a:r>
                      <a:endParaRPr lang="es-CO" sz="10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3563888" y="332656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RESULTADOS ESPERADOS</a:t>
            </a:r>
          </a:p>
          <a:p>
            <a:pPr algn="ctr"/>
            <a:r>
              <a:rPr lang="es-CO" sz="2800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TOLIMA 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Picture 2" descr="http://www.colombia-sa.com/departamentos/tolima/images/mapa_tolim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76672"/>
            <a:ext cx="804057" cy="96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33324" t="20469" r="34991" b="7180"/>
          <a:stretch>
            <a:fillRect/>
          </a:stretch>
        </p:blipFill>
        <p:spPr bwMode="auto">
          <a:xfrm>
            <a:off x="6314273" y="2132856"/>
            <a:ext cx="1800200" cy="2321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5832798" y="4891480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10 proyectos aprobados</a:t>
            </a:r>
          </a:p>
          <a:p>
            <a:pPr algn="ctr"/>
            <a:r>
              <a:rPr lang="es-CO" b="1" dirty="0" smtClean="0"/>
              <a:t>5 proyectos enmarcados en el PEDCTI</a:t>
            </a:r>
            <a:endParaRPr lang="es-CO" dirty="0"/>
          </a:p>
        </p:txBody>
      </p:sp>
      <p:sp>
        <p:nvSpPr>
          <p:cNvPr id="2" name="1 Rectángulo"/>
          <p:cNvSpPr/>
          <p:nvPr/>
        </p:nvSpPr>
        <p:spPr>
          <a:xfrm>
            <a:off x="5832798" y="1437034"/>
            <a:ext cx="28083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000" dirty="0"/>
              <a:t>Entidad Ejecutora: </a:t>
            </a:r>
            <a:endParaRPr lang="es-CO" sz="1000" dirty="0" smtClean="0"/>
          </a:p>
          <a:p>
            <a:pPr algn="ctr"/>
            <a:r>
              <a:rPr lang="es-CO" sz="1000" dirty="0" smtClean="0"/>
              <a:t>Centro </a:t>
            </a:r>
            <a:r>
              <a:rPr lang="es-CO" sz="1000" dirty="0"/>
              <a:t>Regional de Productividad </a:t>
            </a:r>
            <a:r>
              <a:rPr lang="es-CO" sz="1000" dirty="0" smtClean="0"/>
              <a:t>y </a:t>
            </a:r>
          </a:p>
          <a:p>
            <a:pPr algn="ctr"/>
            <a:r>
              <a:rPr lang="es-CO" sz="1000" dirty="0" smtClean="0"/>
              <a:t> </a:t>
            </a:r>
            <a:r>
              <a:rPr lang="es-CO" sz="1000" dirty="0"/>
              <a:t>Desarrollo Tecnológico del Tolima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4" t="18470" r="30130" b="8652"/>
          <a:stretch/>
        </p:blipFill>
        <p:spPr bwMode="auto">
          <a:xfrm>
            <a:off x="4557368" y="1844824"/>
            <a:ext cx="4045847" cy="4816790"/>
          </a:xfrm>
          <a:prstGeom prst="rect">
            <a:avLst/>
          </a:prstGeom>
          <a:solidFill>
            <a:schemeClr val="accent1"/>
          </a:solidFill>
          <a:ln w="762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41"/>
          <a:stretch/>
        </p:blipFill>
        <p:spPr bwMode="auto">
          <a:xfrm>
            <a:off x="2483768" y="764704"/>
            <a:ext cx="6336704" cy="79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259632" y="2348880"/>
            <a:ext cx="27363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dirty="0" smtClean="0"/>
              <a:t>PEDCTI TOLIMA:</a:t>
            </a:r>
          </a:p>
          <a:p>
            <a:pPr algn="ctr"/>
            <a:r>
              <a:rPr lang="es-CO" dirty="0" smtClean="0"/>
              <a:t>PONENCIA Los </a:t>
            </a:r>
            <a:r>
              <a:rPr lang="es-CO" dirty="0"/>
              <a:t>planes estratégicos de </a:t>
            </a:r>
            <a:r>
              <a:rPr lang="es-CO" dirty="0" err="1"/>
              <a:t>CTeI</a:t>
            </a:r>
            <a:r>
              <a:rPr lang="es-CO" dirty="0"/>
              <a:t> como mecanismo para promover el desarrollo regional sostenible en Colombia. Caso Tolima</a:t>
            </a:r>
            <a:r>
              <a:rPr lang="es-CO" dirty="0" smtClean="0"/>
              <a:t>.</a:t>
            </a:r>
          </a:p>
          <a:p>
            <a:pPr algn="ctr"/>
            <a:endParaRPr lang="es-CO" dirty="0" smtClean="0"/>
          </a:p>
          <a:p>
            <a:pPr algn="ctr"/>
            <a:r>
              <a:rPr lang="es-CO" dirty="0" smtClean="0"/>
              <a:t>Realizado en Portugal del 27 al 31 de Octubre de 2013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87455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857898"/>
              </p:ext>
            </p:extLst>
          </p:nvPr>
        </p:nvGraphicFramePr>
        <p:xfrm>
          <a:off x="683568" y="1132874"/>
          <a:ext cx="4392488" cy="416833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28192"/>
                <a:gridCol w="2664296"/>
              </a:tblGrid>
              <a:tr h="987237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LÍNEAS </a:t>
                      </a:r>
                    </a:p>
                    <a:p>
                      <a:pPr algn="ctr"/>
                      <a:r>
                        <a:rPr lang="es-CO" sz="1200" dirty="0" smtClean="0"/>
                        <a:t>ESTRATEGICAS DEL PEDCTI (Elaborado en 2013)</a:t>
                      </a:r>
                      <a:endParaRPr lang="es-CO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dirty="0" smtClean="0"/>
                        <a:t>PROYECTOS ENMARCADOS</a:t>
                      </a:r>
                      <a:r>
                        <a:rPr lang="es-CO" sz="1200" baseline="0" dirty="0" smtClean="0"/>
                        <a:t> EN EL PEDCTI</a:t>
                      </a:r>
                      <a:endParaRPr lang="es-CO" sz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es-CO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1810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aseline="0" dirty="0" smtClean="0"/>
                        <a:t>CADENAS PRODUCTIVAS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aseline="0" dirty="0" smtClean="0"/>
                        <a:t>-   Cafés Especiales </a:t>
                      </a:r>
                      <a:endParaRPr lang="es-CO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/>
                        <a:t>-  Pesca y</a:t>
                      </a:r>
                      <a:r>
                        <a:rPr lang="es-CO" sz="1400" baseline="0" dirty="0" smtClean="0"/>
                        <a:t> </a:t>
                      </a:r>
                      <a:r>
                        <a:rPr lang="es-CO" sz="1400" dirty="0" smtClean="0"/>
                        <a:t>Acuicultura  </a:t>
                      </a:r>
                      <a:endParaRPr lang="es-CO" sz="1400" b="0" dirty="0" smtClean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CO" sz="1400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Aportes a la Diversificación de las Pesquerías Artesanales del Área Marino y Costera de todo el Departamento del Magdalena.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CO" sz="1400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Fortalecimiento del Departamento del Magdalena en sus Capacidades de Investigación en Ciencia, Tecnología e Innovación.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CO" sz="1400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Investigación : Programa de Acuicultura Sostenible para el Departamento del Magdalena</a:t>
                      </a:r>
                      <a:endParaRPr lang="es-CO" sz="1400" b="0" dirty="0" smtClean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3563888" y="332656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RESULTADOS ESPERADOS</a:t>
            </a:r>
          </a:p>
          <a:p>
            <a:pPr algn="ctr"/>
            <a:r>
              <a:rPr lang="es-CO" sz="2800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MAGDALENA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 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6" name="Picture 2" descr="http://www.colombia-sa.com/departamentos/magdalena/images/magdale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139" y="410686"/>
            <a:ext cx="1055317" cy="229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9" t="18843" r="35911" b="13246"/>
          <a:stretch/>
        </p:blipFill>
        <p:spPr bwMode="auto">
          <a:xfrm>
            <a:off x="5295011" y="1844824"/>
            <a:ext cx="1955399" cy="2506216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5277076" y="4653136"/>
            <a:ext cx="3866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4 proyectos aprobados</a:t>
            </a:r>
          </a:p>
          <a:p>
            <a:r>
              <a:rPr lang="es-CO" b="1" dirty="0" smtClean="0"/>
              <a:t>3 </a:t>
            </a:r>
            <a:r>
              <a:rPr lang="es-CO" b="1" dirty="0"/>
              <a:t>proyectos enmarcados en PEDCTI</a:t>
            </a:r>
          </a:p>
          <a:p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983642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03848" y="918011"/>
            <a:ext cx="509431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IX  DIALOGO ENTRE PENSAMIENTOS: “Innovación  Eje del Crecimiento  de las Regiones”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050" name="Picture 2" descr="C:\Users\rpleon\AppData\Local\Temp\XI Dialogo entre Pensamientos Impresion-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2206"/>
            <a:ext cx="3384376" cy="485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366365" y="2996951"/>
            <a:ext cx="25877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 smtClean="0"/>
              <a:t>Como ejercicios de desarrollo de Gestión el </a:t>
            </a:r>
            <a:r>
              <a:rPr lang="es-CO" sz="1400" dirty="0" smtClean="0">
                <a:solidFill>
                  <a:schemeClr val="accent1"/>
                </a:solidFill>
              </a:rPr>
              <a:t>PEDCTI Magdalena  </a:t>
            </a:r>
            <a:r>
              <a:rPr lang="es-CO" sz="1400" dirty="0" smtClean="0"/>
              <a:t>será presentado  en México en el mes de Febrero de 2014.  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821226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3988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067944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PLANES ESTRÁTEGICOS DEPARTAMENTALES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DE CIENCIA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, TECNOLOGÍA E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INNOVACIÓN</a:t>
            </a:r>
          </a:p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PEDCTI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339752" y="2564904"/>
            <a:ext cx="4824536" cy="212365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800" dirty="0" smtClean="0"/>
              <a:t>RECURSOS  COLCIENCIAS </a:t>
            </a:r>
          </a:p>
          <a:p>
            <a:pPr algn="ctr"/>
            <a:r>
              <a:rPr lang="es-CO" sz="2800" dirty="0" smtClean="0"/>
              <a:t> prov.  Crédito </a:t>
            </a:r>
          </a:p>
          <a:p>
            <a:endParaRPr lang="es-CO" sz="2800" dirty="0"/>
          </a:p>
          <a:p>
            <a:pPr algn="ctr"/>
            <a:r>
              <a:rPr lang="es-CO" sz="4800" dirty="0" smtClean="0"/>
              <a:t>BID 2335/ OC-CO </a:t>
            </a:r>
            <a:endParaRPr lang="es-CO" sz="4800" dirty="0"/>
          </a:p>
        </p:txBody>
      </p:sp>
    </p:spTree>
    <p:extLst>
      <p:ext uri="{BB962C8B-B14F-4D97-AF65-F5344CB8AC3E}">
        <p14:creationId xmlns:p14="http://schemas.microsoft.com/office/powerpoint/2010/main" val="2532851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1115616" y="6309320"/>
            <a:ext cx="7596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>
                <a:solidFill>
                  <a:schemeClr val="bg1"/>
                </a:solidFill>
              </a:rPr>
              <a:t>* Planes para descargar en PDF en </a:t>
            </a:r>
            <a:r>
              <a:rPr lang="es-CO" sz="1400" u="sng" dirty="0" smtClean="0">
                <a:solidFill>
                  <a:schemeClr val="bg1"/>
                </a:solidFill>
              </a:rPr>
              <a:t>www.colciencias.gov.co </a:t>
            </a:r>
            <a:r>
              <a:rPr lang="es-CO" sz="1400" dirty="0" smtClean="0">
                <a:solidFill>
                  <a:schemeClr val="bg1"/>
                </a:solidFill>
              </a:rPr>
              <a:t>– ESTRATEGIAS – Regionalización de la </a:t>
            </a:r>
            <a:r>
              <a:rPr lang="es-CO" sz="1400" dirty="0" err="1" smtClean="0">
                <a:solidFill>
                  <a:schemeClr val="bg1"/>
                </a:solidFill>
              </a:rPr>
              <a:t>CTeI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99592" y="1844824"/>
            <a:ext cx="7632848" cy="1477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s-CO" b="1" dirty="0" smtClean="0"/>
              <a:t>La formulación de los Planes Estratégicos Departamentales de CTeI</a:t>
            </a:r>
            <a:r>
              <a:rPr lang="es-CO" dirty="0" smtClean="0"/>
              <a:t>, se considera una  herramienta orientadora para que los Entes Territoriales  puedan definir lineamientos, metas y estrategias para generar y fortalecer las Capacidades de CTeI. Para el año 2011, 8 departamentos contaban con esta herramienta .. </a:t>
            </a:r>
            <a:endParaRPr lang="es-CO" dirty="0"/>
          </a:p>
        </p:txBody>
      </p:sp>
      <p:sp>
        <p:nvSpPr>
          <p:cNvPr id="11" name="10 Rectángulo"/>
          <p:cNvSpPr/>
          <p:nvPr/>
        </p:nvSpPr>
        <p:spPr>
          <a:xfrm>
            <a:off x="4067944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PLANES ESTRÁTEGICOS DEPARTAMENTALES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DE CIENCIA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, TECNOLOGÍA E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INNOVACIÓN</a:t>
            </a:r>
          </a:p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PEDCTI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43608" y="342900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115616" y="4221088"/>
            <a:ext cx="165618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CO" dirty="0" smtClean="0"/>
              <a:t> Recursos BID</a:t>
            </a:r>
            <a:endParaRPr lang="es-CO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635896" y="3645024"/>
            <a:ext cx="482453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Convocatoria 539 de  2011:  2.665.304.1082</a:t>
            </a:r>
          </a:p>
          <a:p>
            <a:pPr algn="ctr"/>
            <a:r>
              <a:rPr lang="es-CO" dirty="0" smtClean="0"/>
              <a:t> 18 Departamentos  </a:t>
            </a:r>
            <a:endParaRPr lang="es-CO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635896" y="4510861"/>
            <a:ext cx="482453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Convocatoria 552 de2012: 661.000.000  </a:t>
            </a:r>
          </a:p>
          <a:p>
            <a:pPr algn="ctr"/>
            <a:r>
              <a:rPr lang="es-CO" dirty="0" smtClean="0"/>
              <a:t>4 Departamentos  </a:t>
            </a:r>
            <a:endParaRPr lang="es-CO" dirty="0"/>
          </a:p>
        </p:txBody>
      </p:sp>
      <p:sp>
        <p:nvSpPr>
          <p:cNvPr id="20" name="19 Flecha derecha"/>
          <p:cNvSpPr/>
          <p:nvPr/>
        </p:nvSpPr>
        <p:spPr>
          <a:xfrm rot="1536547">
            <a:off x="2915816" y="4653136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20 Flecha derecha"/>
          <p:cNvSpPr/>
          <p:nvPr/>
        </p:nvSpPr>
        <p:spPr>
          <a:xfrm rot="19545136">
            <a:off x="2987447" y="3841672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067944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PLANES ESTRÁTEGICOS DEPARTAMENTALES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DE CIENCIA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, TECNOLOGÍA E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INNOVACIÓN</a:t>
            </a:r>
          </a:p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PEDCTI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5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5811849"/>
              </p:ext>
            </p:extLst>
          </p:nvPr>
        </p:nvGraphicFramePr>
        <p:xfrm>
          <a:off x="971600" y="2420888"/>
          <a:ext cx="7056784" cy="3113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5217"/>
                <a:gridCol w="3081567"/>
              </a:tblGrid>
              <a:tr h="487180">
                <a:tc>
                  <a:txBody>
                    <a:bodyPr/>
                    <a:lstStyle/>
                    <a:p>
                      <a:r>
                        <a:rPr lang="es-CO" dirty="0" smtClean="0"/>
                        <a:t>Departamentos Objeto de la convocatoria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23</a:t>
                      </a:r>
                      <a:endParaRPr lang="es-CO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53514">
                <a:tc>
                  <a:txBody>
                    <a:bodyPr/>
                    <a:lstStyle/>
                    <a:p>
                      <a:r>
                        <a:rPr lang="es-CO" dirty="0" smtClean="0"/>
                        <a:t>Recursos disponibles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>
                          <a:latin typeface="+mn-lt"/>
                        </a:rPr>
                        <a:t>$ 2.665.304.102</a:t>
                      </a:r>
                      <a:endParaRPr lang="es-CO" sz="1800" dirty="0">
                        <a:latin typeface="+mn-lt"/>
                      </a:endParaRPr>
                    </a:p>
                  </a:txBody>
                  <a:tcPr/>
                </a:tc>
              </a:tr>
              <a:tr h="397795">
                <a:tc>
                  <a:txBody>
                    <a:bodyPr/>
                    <a:lstStyle/>
                    <a:p>
                      <a:r>
                        <a:rPr lang="es-CO" dirty="0" smtClean="0"/>
                        <a:t>Departamentos cubiertos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>
                          <a:latin typeface="+mn-lt"/>
                        </a:rPr>
                        <a:t>18</a:t>
                      </a:r>
                      <a:endParaRPr lang="es-CO" sz="1800" dirty="0">
                        <a:latin typeface="+mn-lt"/>
                      </a:endParaRPr>
                    </a:p>
                  </a:txBody>
                  <a:tcPr/>
                </a:tc>
              </a:tr>
              <a:tr h="397795">
                <a:tc>
                  <a:txBody>
                    <a:bodyPr/>
                    <a:lstStyle/>
                    <a:p>
                      <a:r>
                        <a:rPr lang="es-CO" dirty="0" smtClean="0"/>
                        <a:t>Recursos</a:t>
                      </a:r>
                      <a:r>
                        <a:rPr lang="es-CO" baseline="0" dirty="0" smtClean="0"/>
                        <a:t>  desembolsados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$ 2.467.752.102 </a:t>
                      </a:r>
                    </a:p>
                  </a:txBody>
                  <a:tcPr marL="0" marR="0" marT="0" marB="0" anchor="ctr"/>
                </a:tc>
              </a:tr>
              <a:tr h="883785">
                <a:tc>
                  <a:txBody>
                    <a:bodyPr/>
                    <a:lstStyle/>
                    <a:p>
                      <a:r>
                        <a:rPr lang="es-CO" sz="1800" dirty="0" smtClean="0">
                          <a:latin typeface="+mn-lt"/>
                        </a:rPr>
                        <a:t>Recursos pendientes por desembolsar  (Norte de Santander,</a:t>
                      </a:r>
                      <a:r>
                        <a:rPr lang="es-CO" sz="1800" baseline="0" dirty="0" smtClean="0">
                          <a:latin typeface="+mn-lt"/>
                        </a:rPr>
                        <a:t>  Putumayo y Guajira)</a:t>
                      </a:r>
                      <a:endParaRPr lang="es-CO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$   </a:t>
                      </a:r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 </a:t>
                      </a:r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197.552.000 </a:t>
                      </a:r>
                    </a:p>
                  </a:txBody>
                  <a:tcPr marL="0" marR="0" marT="0" marB="0" anchor="ctr"/>
                </a:tc>
              </a:tr>
              <a:tr h="397795">
                <a:tc>
                  <a:txBody>
                    <a:bodyPr/>
                    <a:lstStyle/>
                    <a:p>
                      <a:r>
                        <a:rPr lang="es-CO" dirty="0" smtClean="0"/>
                        <a:t>Nivel de ejecución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92%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123728" y="1700808"/>
            <a:ext cx="5112568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CONVOCATORIA 539 DE 2011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067944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PLANES ESTRÁTEGICOS DEPARTAMENTALES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DE CIENCIA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, TECNOLOGÍA E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INNOVACIÓN</a:t>
            </a:r>
          </a:p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PEDCTI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23728" y="1791921"/>
            <a:ext cx="5112568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CONVOCATORIA 552 DE 2012</a:t>
            </a:r>
            <a:endParaRPr lang="es-CO" sz="2000" dirty="0">
              <a:solidFill>
                <a:schemeClr val="bg1"/>
              </a:solidFill>
            </a:endParaRPr>
          </a:p>
        </p:txBody>
      </p:sp>
      <p:graphicFrame>
        <p:nvGraphicFramePr>
          <p:cNvPr id="6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8060074"/>
              </p:ext>
            </p:extLst>
          </p:nvPr>
        </p:nvGraphicFramePr>
        <p:xfrm>
          <a:off x="539552" y="2636913"/>
          <a:ext cx="7957392" cy="2922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7856"/>
                <a:gridCol w="3309536"/>
              </a:tblGrid>
              <a:tr h="336048">
                <a:tc>
                  <a:txBody>
                    <a:bodyPr/>
                    <a:lstStyle/>
                    <a:p>
                      <a:r>
                        <a:rPr lang="es-CO" dirty="0" smtClean="0"/>
                        <a:t>Departamentos Objeto de la convocatoria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5</a:t>
                      </a:r>
                      <a:endParaRPr lang="es-CO" dirty="0"/>
                    </a:p>
                  </a:txBody>
                  <a:tcPr/>
                </a:tc>
              </a:tr>
              <a:tr h="336048">
                <a:tc>
                  <a:txBody>
                    <a:bodyPr/>
                    <a:lstStyle/>
                    <a:p>
                      <a:r>
                        <a:rPr lang="es-CO" dirty="0" smtClean="0"/>
                        <a:t>Recursos disponibles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$ 661.00.000</a:t>
                      </a:r>
                      <a:endParaRPr lang="es-CO" dirty="0"/>
                    </a:p>
                  </a:txBody>
                  <a:tcPr/>
                </a:tc>
              </a:tr>
              <a:tr h="336048">
                <a:tc>
                  <a:txBody>
                    <a:bodyPr/>
                    <a:lstStyle/>
                    <a:p>
                      <a:r>
                        <a:rPr lang="es-CO" dirty="0" smtClean="0"/>
                        <a:t>Departamentos cubiertos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4</a:t>
                      </a:r>
                      <a:endParaRPr lang="es-CO" dirty="0"/>
                    </a:p>
                  </a:txBody>
                  <a:tcPr/>
                </a:tc>
              </a:tr>
              <a:tr h="336048">
                <a:tc>
                  <a:txBody>
                    <a:bodyPr/>
                    <a:lstStyle/>
                    <a:p>
                      <a:r>
                        <a:rPr lang="es-CO" dirty="0" smtClean="0"/>
                        <a:t>Recursos Totales Desembolsados 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$ 591.400.000 </a:t>
                      </a:r>
                    </a:p>
                  </a:txBody>
                  <a:tcPr marL="0" marR="0" marT="0" marB="0" anchor="ctr"/>
                </a:tc>
              </a:tr>
              <a:tr h="756107">
                <a:tc>
                  <a:txBody>
                    <a:bodyPr/>
                    <a:lstStyle/>
                    <a:p>
                      <a:r>
                        <a:rPr lang="es-CO" sz="1800" dirty="0" smtClean="0">
                          <a:latin typeface="+mn-lt"/>
                        </a:rPr>
                        <a:t>Recursos pendientes por desembolsar                  (</a:t>
                      </a:r>
                      <a:r>
                        <a:rPr lang="es-CO" sz="1800" baseline="0" dirty="0" smtClean="0">
                          <a:latin typeface="+mn-lt"/>
                        </a:rPr>
                        <a:t> Guainía)</a:t>
                      </a:r>
                      <a:endParaRPr lang="es-CO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$   </a:t>
                      </a:r>
                      <a:r>
                        <a:rPr lang="es-CO" sz="18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69.600.000</a:t>
                      </a:r>
                    </a:p>
                    <a:p>
                      <a:pPr algn="ctr" fontAlgn="ctr"/>
                      <a:endParaRPr lang="es-CO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</a:tr>
              <a:tr h="636005">
                <a:tc>
                  <a:txBody>
                    <a:bodyPr/>
                    <a:lstStyle/>
                    <a:p>
                      <a:r>
                        <a:rPr lang="es-CO" dirty="0" smtClean="0"/>
                        <a:t>Nivel de ejecución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89%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101233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PLANES ESTRÁTEGICOS DEPARTAMENTALES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DE CIENCIA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, TECNOLOGÍA E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INNOVACIÓN</a:t>
            </a:r>
          </a:p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PEDCTI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83568" y="6309320"/>
            <a:ext cx="7596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>
                <a:solidFill>
                  <a:schemeClr val="bg1"/>
                </a:solidFill>
              </a:rPr>
              <a:t>* Planes para descargar en PDF en </a:t>
            </a:r>
            <a:r>
              <a:rPr lang="es-CO" sz="1400" u="sng" dirty="0" smtClean="0">
                <a:solidFill>
                  <a:schemeClr val="bg1"/>
                </a:solidFill>
              </a:rPr>
              <a:t>www.colciencias.gov.co </a:t>
            </a:r>
            <a:r>
              <a:rPr lang="es-CO" sz="1400" dirty="0" smtClean="0">
                <a:solidFill>
                  <a:schemeClr val="bg1"/>
                </a:solidFill>
              </a:rPr>
              <a:t>– ESTRATEGIAS – Regionalización de la </a:t>
            </a:r>
            <a:r>
              <a:rPr lang="es-CO" sz="1400" dirty="0" err="1" smtClean="0">
                <a:solidFill>
                  <a:schemeClr val="bg1"/>
                </a:solidFill>
              </a:rPr>
              <a:t>CTeI</a:t>
            </a:r>
            <a:endParaRPr lang="es-CO" sz="1400" dirty="0">
              <a:solidFill>
                <a:schemeClr val="bg1"/>
              </a:solidFill>
            </a:endParaRPr>
          </a:p>
        </p:txBody>
      </p:sp>
      <p:graphicFrame>
        <p:nvGraphicFramePr>
          <p:cNvPr id="15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2094844"/>
              </p:ext>
            </p:extLst>
          </p:nvPr>
        </p:nvGraphicFramePr>
        <p:xfrm>
          <a:off x="500833" y="1201469"/>
          <a:ext cx="3600400" cy="257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302"/>
                <a:gridCol w="2488098"/>
              </a:tblGrid>
              <a:tr h="371850">
                <a:tc gridSpan="2"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 Narrow"/>
                          <a:cs typeface="Arial Narrow"/>
                        </a:rPr>
                        <a:t>      PLANES</a:t>
                      </a:r>
                      <a:r>
                        <a:rPr lang="es-CO" sz="1200" baseline="0" dirty="0" smtClean="0">
                          <a:solidFill>
                            <a:schemeClr val="tx1"/>
                          </a:solidFill>
                          <a:latin typeface="Arial Narrow"/>
                          <a:cs typeface="Arial Narrow"/>
                        </a:rPr>
                        <a:t> CON CONVENIOS INDEPENDIENTES </a:t>
                      </a:r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 Narrow"/>
                          <a:cs typeface="Arial Narrow"/>
                        </a:rPr>
                        <a:t> 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200" dirty="0">
                        <a:latin typeface="Arial Narrow"/>
                        <a:cs typeface="Arial Narrow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762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Antioquia  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*                                             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 441 de 2009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82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Meta </a:t>
                      </a:r>
                      <a:r>
                        <a:rPr lang="es-CO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*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442 de 2009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995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Cesar  *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Recursos Propios 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82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Bolívar   *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151 de 2008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982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Valle del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Cauca *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453 de 2009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82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Risaralda *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350 de 2009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212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Caquetá  *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098 de 2010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Chocó  *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232 de 2010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605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Huila  *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159 de 2005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Caldas *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Recursos Propios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7870852"/>
              </p:ext>
            </p:extLst>
          </p:nvPr>
        </p:nvGraphicFramePr>
        <p:xfrm>
          <a:off x="4481819" y="1183978"/>
          <a:ext cx="4338665" cy="490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277"/>
                <a:gridCol w="1440160"/>
                <a:gridCol w="1944228"/>
              </a:tblGrid>
              <a:tr h="366183">
                <a:tc gridSpan="3"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 Narrow"/>
                          <a:cs typeface="Arial Narrow"/>
                        </a:rPr>
                        <a:t>    CONVOCATORIA</a:t>
                      </a:r>
                      <a:r>
                        <a:rPr lang="es-CO" sz="1200" baseline="0" dirty="0" smtClean="0">
                          <a:solidFill>
                            <a:schemeClr val="tx1"/>
                          </a:solidFill>
                          <a:latin typeface="Arial Narrow"/>
                          <a:cs typeface="Arial Narrow"/>
                        </a:rPr>
                        <a:t> 539 DE 2011 </a:t>
                      </a:r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 Narrow"/>
                          <a:cs typeface="Arial Narrow"/>
                        </a:rPr>
                        <a:t> 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200" dirty="0">
                        <a:latin typeface="Arial Narrow"/>
                        <a:cs typeface="Arial Narrow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200" dirty="0">
                        <a:solidFill>
                          <a:schemeClr val="tx1"/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399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Amazonas   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*                                                   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 821 de 2011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 Nacional</a:t>
                      </a:r>
                      <a:r>
                        <a:rPr lang="es-CO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– sede Amazonas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4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Arauca    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“                                                            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 468 de 2012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Observatorio Colombiano de C y T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14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Atlántico   *                                                        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 413 de 2012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 del Norte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4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Boyacá”                                                                                            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 824    de 2011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Observatorio Colombiano de C y T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14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Casanare *                                                                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828  de 2011         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Observatorio Colombiano de C y T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4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Cauca “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 823 de 2011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 del Cauca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399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Córdoba  *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827 de 2011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Corporación Observatorio del Caribe Colombiano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4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Cundinamarca “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337 de 2012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</a:t>
                      </a:r>
                      <a:r>
                        <a:rPr lang="es-CO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Nacional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14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Guajira *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412 de 2012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TECNOS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4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Magdalena *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415 de 2012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 del Rosario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399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Norte de </a:t>
                      </a:r>
                      <a:endParaRPr lang="es-CO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Santander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410 de 2013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 del Rosario</a:t>
                      </a:r>
                    </a:p>
                    <a:p>
                      <a:pPr algn="ctr" rtl="0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4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Putumayo *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431 de 2012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</a:t>
                      </a:r>
                      <a:r>
                        <a:rPr lang="es-CO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del Valle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14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Vichada “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826 de 2011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</a:t>
                      </a:r>
                      <a:r>
                        <a:rPr lang="es-CO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Nacional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4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Santander  *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 625 de 2012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</a:t>
                      </a:r>
                      <a:r>
                        <a:rPr lang="es-CO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Industrial de Santander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399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Tolima “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346 de 2012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Centro Regional de Productividad y Desarrollo Tecnológico del Tolima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515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Quindío “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375 de 2012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Observatorio Colombiano de C y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399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San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Andrés “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336 de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IN-NOVA Programa de Innovación Internacional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36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Nariño *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822 de 2011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Cámara de Comercio de Pasto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9281522"/>
              </p:ext>
            </p:extLst>
          </p:nvPr>
        </p:nvGraphicFramePr>
        <p:xfrm>
          <a:off x="500833" y="4005064"/>
          <a:ext cx="3600400" cy="1944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526"/>
                <a:gridCol w="1235151"/>
                <a:gridCol w="1661723"/>
              </a:tblGrid>
              <a:tr h="443858">
                <a:tc gridSpan="3"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 Narrow"/>
                          <a:cs typeface="Arial Narrow"/>
                        </a:rPr>
                        <a:t>    CONVOCATORIA</a:t>
                      </a:r>
                      <a:r>
                        <a:rPr lang="es-CO" sz="1200" baseline="0" dirty="0" smtClean="0">
                          <a:solidFill>
                            <a:schemeClr val="tx1"/>
                          </a:solidFill>
                          <a:latin typeface="Arial Narrow"/>
                          <a:cs typeface="Arial Narrow"/>
                        </a:rPr>
                        <a:t> 552 DE 2012 </a:t>
                      </a:r>
                      <a:r>
                        <a:rPr lang="es-CO" sz="1200" dirty="0" smtClean="0">
                          <a:solidFill>
                            <a:schemeClr val="tx1"/>
                          </a:solidFill>
                          <a:latin typeface="Arial Narrow"/>
                          <a:cs typeface="Arial Narrow"/>
                        </a:rPr>
                        <a:t> </a:t>
                      </a:r>
                      <a:endParaRPr lang="es-CO" sz="1200" dirty="0">
                        <a:solidFill>
                          <a:schemeClr val="tx1"/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200" dirty="0">
                        <a:latin typeface="Arial Narrow"/>
                        <a:cs typeface="Arial Narrow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1200" dirty="0">
                        <a:solidFill>
                          <a:schemeClr val="tx1"/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982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Sucre                                                      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592 de 2012  </a:t>
                      </a:r>
                      <a:r>
                        <a:rPr lang="es-CO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  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Red </a:t>
                      </a:r>
                      <a:r>
                        <a:rPr lang="es-CO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Adelco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82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Guaviare                                                        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594 de 2012  </a:t>
                      </a:r>
                      <a:r>
                        <a:rPr lang="es-CO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  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 Nacional</a:t>
                      </a:r>
                      <a:r>
                        <a:rPr lang="es-CO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– sede Amazonas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982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Guainía                                                           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593 de 2012  </a:t>
                      </a:r>
                      <a:r>
                        <a:rPr lang="es-CO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  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 Nacional</a:t>
                      </a:r>
                      <a:r>
                        <a:rPr lang="es-CO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– sede Amazonas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82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Vaupés                                                                                 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Convenio 292</a:t>
                      </a:r>
                      <a:r>
                        <a:rPr lang="es-CO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de 2013  </a:t>
                      </a:r>
                      <a:r>
                        <a:rPr lang="es-CO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  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Universidad Nacional</a:t>
                      </a:r>
                      <a:r>
                        <a:rPr lang="es-CO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– sede Amazonas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590256" y="188640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RESULTADOS ESPERADOS</a:t>
            </a:r>
          </a:p>
          <a:p>
            <a:pPr algn="ctr"/>
            <a:r>
              <a:rPr lang="es-CO" sz="2800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CÓRDOBA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 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30822" t="11610" r="30822"/>
          <a:stretch>
            <a:fillRect/>
          </a:stretch>
        </p:blipFill>
        <p:spPr bwMode="auto">
          <a:xfrm>
            <a:off x="5940152" y="1628800"/>
            <a:ext cx="1872208" cy="2436431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362515"/>
              </p:ext>
            </p:extLst>
          </p:nvPr>
        </p:nvGraphicFramePr>
        <p:xfrm>
          <a:off x="395536" y="1268760"/>
          <a:ext cx="4824536" cy="417646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160240"/>
                <a:gridCol w="2664296"/>
              </a:tblGrid>
              <a:tr h="530906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LÍNEAS </a:t>
                      </a:r>
                    </a:p>
                    <a:p>
                      <a:pPr algn="ctr"/>
                      <a:r>
                        <a:rPr lang="es-CO" sz="1200" dirty="0" smtClean="0"/>
                        <a:t>ESTRATEGICAS DEL PEDCTI</a:t>
                      </a:r>
                      <a:endParaRPr lang="es-CO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dirty="0" smtClean="0"/>
                        <a:t>PROYECTOS ENMARCADOS</a:t>
                      </a:r>
                      <a:r>
                        <a:rPr lang="es-CO" sz="1200" baseline="0" dirty="0" smtClean="0"/>
                        <a:t> EN EL PEDCTI</a:t>
                      </a:r>
                      <a:endParaRPr lang="es-CO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645558">
                <a:tc>
                  <a:txBody>
                    <a:bodyPr/>
                    <a:lstStyle/>
                    <a:p>
                      <a:pPr algn="l"/>
                      <a:r>
                        <a:rPr lang="es-CO" sz="1000" dirty="0" smtClean="0"/>
                        <a:t>-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Fortalecer el capital humano especializado en la producción de nuevos saberes científicos, desarrollo de tecnologías, implementación de innovaciones productivas y gestión del conocimiento.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-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Mejorar la capacidad regional instalada en el </a:t>
                      </a:r>
                      <a:r>
                        <a:rPr lang="es-CO" sz="1000" dirty="0" err="1" smtClean="0"/>
                        <a:t>SCTeI</a:t>
                      </a:r>
                      <a:r>
                        <a:rPr lang="es-CO" sz="1000" dirty="0" smtClean="0"/>
                        <a:t> para generar mayor valor agregado en las apuestas productivas (agroindustria, minería, energía, artesanías y turismo sostenible) fortaleciendo las capacidades de innovación tecnológicas en el departamento.                                                                                                                                                                                                          -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Implementar procesos para la articulación y gestión institucional y operativa del Sistema de Ciencia, Tecnología e Innovación del departamento de Córdoba.                                   </a:t>
                      </a:r>
                    </a:p>
                    <a:p>
                      <a:pPr algn="l"/>
                      <a:r>
                        <a:rPr lang="es-CO" sz="1000" dirty="0" smtClean="0"/>
                        <a:t> -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Desarrollo de procesos de Apropiación Social de la Ciencia, la Tecnología y la Innovación (ASCTI).</a:t>
                      </a:r>
                      <a:endParaRPr lang="es-CO" sz="10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Fortalecimiento Capacidades Investigativas y Emprendedoras en los Establecimientos Educativos.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Desarrollo de Integración Tecnológica de Recursos Energéticos Renovables en Sistemas Productivos Agrícolas y Agroindustriales.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Investigación y Desarrollo Aplicado de un Modelo Experimental para el Manejo Productivo y Sostenible de los Sistemas Agroforestales.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Desarrollo e Investigación Aplicada de un Modelo Experimental Sostenible e Innovador en la Cadena Productiva de Artesanías derivada de la Caña Flecha.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Estudio de Factibilidad del Parque Tecnológico del Sinú y San Jorge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Investigación Sobre el Corredor Agroecológico Caribeño (Córdoba - La Guajira)  En La Cuenca Del Rio Sinú.</a:t>
                      </a:r>
                      <a:endParaRPr lang="es-CO" sz="10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5364088" y="4293096"/>
            <a:ext cx="30243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 smtClean="0"/>
              <a:t>9 proyectos aprobados FONDO CTeI- SGR</a:t>
            </a:r>
          </a:p>
          <a:p>
            <a:pPr algn="ctr"/>
            <a:r>
              <a:rPr lang="es-CO" sz="2000" b="1" dirty="0" smtClean="0"/>
              <a:t>6 proyectos enmarcados en PEDCTI</a:t>
            </a:r>
          </a:p>
          <a:p>
            <a:pPr algn="ctr"/>
            <a:endParaRPr lang="es-CO" sz="2000" dirty="0"/>
          </a:p>
        </p:txBody>
      </p:sp>
      <p:pic>
        <p:nvPicPr>
          <p:cNvPr id="11" name="Picture 2" descr="http://www.colombia-sa.com/departamentos/cordoba/images/cordob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764703"/>
            <a:ext cx="714745" cy="86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278639" y="993664"/>
            <a:ext cx="31005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000" dirty="0" smtClean="0"/>
              <a:t>Entidad Ejecutora: </a:t>
            </a:r>
          </a:p>
          <a:p>
            <a:pPr algn="ctr"/>
            <a:r>
              <a:rPr lang="es-CO" sz="1000" dirty="0" smtClean="0">
                <a:solidFill>
                  <a:srgbClr val="000000"/>
                </a:solidFill>
              </a:rPr>
              <a:t>Corporación </a:t>
            </a:r>
            <a:r>
              <a:rPr lang="es-CO" sz="1000" dirty="0">
                <a:solidFill>
                  <a:srgbClr val="000000"/>
                </a:solidFill>
              </a:rPr>
              <a:t>Observatorio del Caribe Colombiano</a:t>
            </a:r>
          </a:p>
          <a:p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0817" t="11610" r="41662" b="7180"/>
          <a:stretch>
            <a:fillRect/>
          </a:stretch>
        </p:blipFill>
        <p:spPr bwMode="auto">
          <a:xfrm>
            <a:off x="5868144" y="2132856"/>
            <a:ext cx="1969933" cy="245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4572000" y="332656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RESULTADOS ESPERADOS</a:t>
            </a:r>
          </a:p>
          <a:p>
            <a:pPr algn="ctr"/>
            <a:r>
              <a:rPr lang="es-CO" sz="2800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GUAJIRA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 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250378"/>
              </p:ext>
            </p:extLst>
          </p:nvPr>
        </p:nvGraphicFramePr>
        <p:xfrm>
          <a:off x="179512" y="914400"/>
          <a:ext cx="5472608" cy="481885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232248"/>
                <a:gridCol w="3240360"/>
              </a:tblGrid>
              <a:tr h="656849"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LÍNEAS </a:t>
                      </a:r>
                    </a:p>
                    <a:p>
                      <a:pPr algn="ctr"/>
                      <a:r>
                        <a:rPr lang="es-CO" sz="1000" dirty="0" smtClean="0"/>
                        <a:t>ESTRATEGICAS DEL PEDCTI (Elaborado en 2013)</a:t>
                      </a:r>
                      <a:endParaRPr lang="es-CO" sz="1000" dirty="0">
                        <a:latin typeface="Arial Narrow" pitchFamily="34" charset="0"/>
                        <a:cs typeface="Arial Narrow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PROYECTOS ENMARCADOS</a:t>
                      </a:r>
                      <a:r>
                        <a:rPr lang="es-CO" sz="1000" baseline="0" dirty="0" smtClean="0"/>
                        <a:t> EN EL PEDCTI</a:t>
                      </a:r>
                      <a:endParaRPr lang="es-CO" sz="1000" dirty="0">
                        <a:latin typeface="Arial Narrow" pitchFamily="34" charset="0"/>
                        <a:cs typeface="Arial Narrow"/>
                      </a:endParaRPr>
                    </a:p>
                  </a:txBody>
                  <a:tcPr anchor="ctr"/>
                </a:tc>
              </a:tr>
              <a:tr h="4162007"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s-CO" sz="1000" dirty="0" smtClean="0"/>
                        <a:t>Apuestas Productivas:  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err="1" smtClean="0">
                          <a:effectLst/>
                        </a:rPr>
                        <a:t>A.Ovino</a:t>
                      </a:r>
                      <a:r>
                        <a:rPr lang="es-MX" sz="1000" kern="1200" dirty="0" smtClean="0">
                          <a:effectLst/>
                        </a:rPr>
                        <a:t> - Caprino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B. Hortofrutícola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C. Otras apuestas agropecuarias potenciales (Ganado, bovino, avicultura, bosques xerofítico, palma, café, malanga) (Exploratorias)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D. Acuicultura y maricultura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E. Eco y </a:t>
                      </a:r>
                      <a:r>
                        <a:rPr lang="es-MX" sz="1000" kern="1200" dirty="0" err="1" smtClean="0">
                          <a:effectLst/>
                        </a:rPr>
                        <a:t>etno</a:t>
                      </a:r>
                      <a:r>
                        <a:rPr lang="es-MX" sz="1000" kern="1200" dirty="0" smtClean="0">
                          <a:effectLst/>
                        </a:rPr>
                        <a:t> turismo especializado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F. Océano como fuente alternativa y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G. Mineras ( valores agregados)</a:t>
                      </a:r>
                      <a:endParaRPr lang="es-CO" sz="1000" kern="12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Apuestas</a:t>
                      </a:r>
                      <a:r>
                        <a:rPr lang="es-CO" sz="1000" baseline="0" dirty="0" smtClean="0"/>
                        <a:t> Sociales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A. Manejo agua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B. Generación y uso de energías alternativas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C. Educación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D. Salud 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E. Emprendimiento como base de desarrollo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F. Conocimiento étnico y tradicional </a:t>
                      </a:r>
                      <a:r>
                        <a:rPr lang="es-MX" sz="1000" kern="1200" dirty="0" err="1" smtClean="0">
                          <a:effectLst/>
                        </a:rPr>
                        <a:t>Etno</a:t>
                      </a:r>
                      <a:r>
                        <a:rPr lang="es-MX" sz="1000" kern="1200" dirty="0" smtClean="0">
                          <a:effectLst/>
                        </a:rPr>
                        <a:t>-Educación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000" kern="1200" dirty="0" smtClean="0">
                          <a:effectLst/>
                        </a:rPr>
                        <a:t>G. Cambio climático y seguridad alimentaria.</a:t>
                      </a:r>
                      <a:endParaRPr lang="es-CO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1.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Desarrollo Sostenible de la Acuicultura en el Caribe Colombiano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2.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Fortalecimiento de una Cultura Ciudadana y Democrática de Ciencia, Tecnología e Innovación-Programa Ondas.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3, Desarrollo Programa De I+D+I en Energías Renovables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4.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Estudios de Maestría y Doctorado dentro y fuera del País para Profesionales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5.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Investigación sobre determinantes de la Carga del Dengue e Intervenciones para su Reducción.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6.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Mejoramiento y aumento de la Productividad y Competitividad del Sector Ganadero del Departamento de la Guajira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7.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Estudios Clínico Genéticos, Diagnóstico e Intervención de las Enfermedades Asociadas a la Explotación del Carbón en el Departamento de la Guajira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8.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Mejoramiento de las Capacidades de Apropiación Social del Conocimiento  a través del Museo de Cultura, Ciencia y Tecnología   DESQBRE Guajira</a:t>
                      </a:r>
                      <a:endParaRPr lang="es-CO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5796136" y="4725144"/>
            <a:ext cx="271479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9 proyectos </a:t>
            </a:r>
            <a:r>
              <a:rPr lang="es-CO" b="1" dirty="0"/>
              <a:t>aprobados FONDO </a:t>
            </a:r>
            <a:r>
              <a:rPr lang="es-CO" b="1" dirty="0" err="1"/>
              <a:t>CTeI</a:t>
            </a:r>
            <a:r>
              <a:rPr lang="es-CO" b="1" dirty="0"/>
              <a:t>- SGR</a:t>
            </a:r>
          </a:p>
          <a:p>
            <a:pPr algn="ctr"/>
            <a:endParaRPr lang="es-CO" b="1" dirty="0" smtClean="0"/>
          </a:p>
          <a:p>
            <a:pPr algn="ctr"/>
            <a:r>
              <a:rPr lang="es-CO" b="1" dirty="0" smtClean="0"/>
              <a:t>8 proyectos enmarcados en PEDCTI</a:t>
            </a:r>
          </a:p>
          <a:p>
            <a:endParaRPr lang="es-CO" dirty="0"/>
          </a:p>
        </p:txBody>
      </p:sp>
      <p:pic>
        <p:nvPicPr>
          <p:cNvPr id="9" name="Picture 2" descr="http://www.colombia-sa.com/departamentos/guajira/images/guajir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764704"/>
            <a:ext cx="129334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921896" y="1644769"/>
            <a:ext cx="1872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000" dirty="0"/>
              <a:t>Entidad Ejecutora: </a:t>
            </a:r>
            <a:r>
              <a:rPr lang="es-CO" sz="1000" dirty="0" smtClean="0"/>
              <a:t>  </a:t>
            </a:r>
          </a:p>
          <a:p>
            <a:pPr algn="ctr"/>
            <a:r>
              <a:rPr lang="es-CO" sz="1000" dirty="0" smtClean="0"/>
              <a:t>TECNOS </a:t>
            </a:r>
            <a:endParaRPr lang="es-CO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901924"/>
              </p:ext>
            </p:extLst>
          </p:nvPr>
        </p:nvGraphicFramePr>
        <p:xfrm>
          <a:off x="251520" y="1240566"/>
          <a:ext cx="4680520" cy="4402803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882393"/>
                <a:gridCol w="3798127"/>
              </a:tblGrid>
              <a:tr h="646910">
                <a:tc>
                  <a:txBody>
                    <a:bodyPr/>
                    <a:lstStyle/>
                    <a:p>
                      <a:pPr algn="ctr"/>
                      <a:r>
                        <a:rPr lang="es-CO" sz="1000" dirty="0" smtClean="0"/>
                        <a:t>LÍNEAS </a:t>
                      </a:r>
                    </a:p>
                    <a:p>
                      <a:pPr algn="ctr"/>
                      <a:r>
                        <a:rPr lang="es-CO" sz="1000" dirty="0" smtClean="0"/>
                        <a:t>ESTRATEGICAS DEL PEDCTI</a:t>
                      </a:r>
                      <a:endParaRPr lang="es-CO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 smtClean="0"/>
                        <a:t>PROYECTOS ENMARCADOS</a:t>
                      </a:r>
                      <a:r>
                        <a:rPr lang="es-CO" sz="1000" baseline="0" dirty="0" smtClean="0"/>
                        <a:t> EN EL PEDCTI</a:t>
                      </a:r>
                      <a:endParaRPr lang="es-CO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1763">
                <a:tc>
                  <a:txBody>
                    <a:bodyPr/>
                    <a:lstStyle/>
                    <a:p>
                      <a:pPr algn="l"/>
                      <a:r>
                        <a:rPr lang="es-CO" sz="1000" dirty="0" smtClean="0"/>
                        <a:t>-  Nariño Alcanza el Bienvivir</a:t>
                      </a:r>
                    </a:p>
                    <a:p>
                      <a:pPr algn="l"/>
                      <a:r>
                        <a:rPr lang="es-CO" sz="1000" dirty="0" smtClean="0"/>
                        <a:t>-  Nariño Potencia la Diferencia</a:t>
                      </a:r>
                    </a:p>
                    <a:p>
                      <a:pPr algn="l"/>
                      <a:r>
                        <a:rPr lang="es-CO" sz="1000" dirty="0" smtClean="0"/>
                        <a:t>-  Nariño Potencia Alimentaria</a:t>
                      </a:r>
                    </a:p>
                    <a:p>
                      <a:pPr algn="l"/>
                      <a:r>
                        <a:rPr lang="es-CO" sz="1000" dirty="0" smtClean="0"/>
                        <a:t>-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dirty="0" smtClean="0"/>
                        <a:t> Nariño Viabiliza la Vía Campesina</a:t>
                      </a:r>
                    </a:p>
                    <a:p>
                      <a:pPr algn="l"/>
                      <a:r>
                        <a:rPr lang="es-CO" sz="1000" dirty="0" smtClean="0"/>
                        <a:t>- Nariño Verde y Biodiverso</a:t>
                      </a:r>
                      <a:endParaRPr lang="es-CO" sz="1000" b="0" dirty="0">
                        <a:latin typeface="+mj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Desarrollo de un </a:t>
                      </a:r>
                      <a:r>
                        <a:rPr lang="es-CO" sz="1000" dirty="0" err="1" smtClean="0"/>
                        <a:t>Bioinsumo</a:t>
                      </a:r>
                      <a:r>
                        <a:rPr lang="es-CO" sz="1000" dirty="0" smtClean="0"/>
                        <a:t> de Especies Promisorias útil para el Control de Enfermedades del Cacao y Cultivos Tipo Exportación en Tumaco-Nariño.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Investigación Incrementar la Calidad del Cultivo de Lulo Mediante el Desarrollo de un Paquete Tecnológico para el Injerto Arboleda.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Investigación Evaluación del Efecto de Sombra de diferentes especies Arbóreas en el Comportamiento Agronómico y Calidad de Café </a:t>
                      </a:r>
                      <a:r>
                        <a:rPr lang="es-CO" sz="1000" dirty="0" err="1" smtClean="0"/>
                        <a:t>Consaca</a:t>
                      </a:r>
                      <a:endParaRPr lang="es-CO" sz="10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Investigación para la Evaluación de la Aptitud de Siete Líneas de Arveja aptas para Procesamiento Agroindustrial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Aprovechamiento de Residuos Agroindustriales de Frutas para la Obtención de Aceites con Potencialidad en la Industria Cosmética, Utiliza Pasto, Nariño.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Fortalecimiento de Capacidades Regionales en Investigación, Desarrollo Tecnológico e Innovación en el Departamento de Nariño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Fortalecimiento de la Cultura Ciudadana y Democrática en </a:t>
                      </a:r>
                      <a:r>
                        <a:rPr lang="es-CO" sz="1000" dirty="0" err="1" smtClean="0"/>
                        <a:t>CTeI</a:t>
                      </a:r>
                      <a:r>
                        <a:rPr lang="es-CO" sz="1000" dirty="0" smtClean="0"/>
                        <a:t>,  a través de la Investigación como Estrategia Pedagógica Apoyada En </a:t>
                      </a:r>
                      <a:r>
                        <a:rPr lang="es-CO" sz="1000" dirty="0" err="1" smtClean="0"/>
                        <a:t>TICs</a:t>
                      </a:r>
                      <a:endParaRPr lang="es-CO" sz="10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CO" sz="1000" dirty="0" smtClean="0"/>
                        <a:t>Investigación Selección Mediante Modelos Genómicos y </a:t>
                      </a:r>
                      <a:r>
                        <a:rPr lang="es-CO" sz="1000" dirty="0" err="1" smtClean="0"/>
                        <a:t>Poligénicos</a:t>
                      </a:r>
                      <a:r>
                        <a:rPr lang="es-CO" sz="1000" dirty="0" smtClean="0"/>
                        <a:t>  para el Mejoramiento Genético de los Bovinos de Leche en el Trópico Alto de Nariño</a:t>
                      </a:r>
                      <a:endParaRPr lang="es-CO" sz="1000" b="0" dirty="0">
                        <a:latin typeface="+mj-lt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3563888" y="332656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RESULTADOS ESPERADOS</a:t>
            </a:r>
          </a:p>
          <a:p>
            <a:pPr algn="ctr"/>
            <a:r>
              <a:rPr lang="es-CO" sz="2800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NARIÑO </a:t>
            </a:r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 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8" name="Picture 2" descr="http://www.colombia-sa.com/departamentos/narino/images/narin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76671"/>
            <a:ext cx="1267018" cy="144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5277076" y="4653136"/>
            <a:ext cx="3866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9 proyectos aprobados</a:t>
            </a:r>
          </a:p>
          <a:p>
            <a:r>
              <a:rPr lang="es-CO" b="1" dirty="0" smtClean="0"/>
              <a:t>8 proyecto enmarcado en PEDCTI</a:t>
            </a:r>
          </a:p>
          <a:p>
            <a:endParaRPr lang="es-CO" b="1" dirty="0"/>
          </a:p>
        </p:txBody>
      </p:sp>
      <p:sp>
        <p:nvSpPr>
          <p:cNvPr id="9" name="8 Rectángulo"/>
          <p:cNvSpPr/>
          <p:nvPr/>
        </p:nvSpPr>
        <p:spPr>
          <a:xfrm>
            <a:off x="5277076" y="1365408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000" dirty="0"/>
              <a:t>Entidad Ejecutora: </a:t>
            </a:r>
            <a:endParaRPr lang="es-CO" sz="1000" dirty="0" smtClean="0"/>
          </a:p>
          <a:p>
            <a:pPr algn="ctr"/>
            <a:r>
              <a:rPr lang="es-CO" sz="1000" dirty="0" smtClean="0"/>
              <a:t>Cámara de Comercio de Pasto </a:t>
            </a:r>
            <a:endParaRPr lang="es-CO" sz="1000" dirty="0"/>
          </a:p>
        </p:txBody>
      </p:sp>
      <p:pic>
        <p:nvPicPr>
          <p:cNvPr id="1026" name="Picture 2" descr="C:\Users\rpleon\AppData\Local\Temp\la fot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1" t="6773" r="16926" b="10380"/>
          <a:stretch/>
        </p:blipFill>
        <p:spPr bwMode="auto">
          <a:xfrm rot="10800000">
            <a:off x="5305965" y="2060848"/>
            <a:ext cx="2623653" cy="241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</TotalTime>
  <Words>1684</Words>
  <Application>Microsoft Office PowerPoint</Application>
  <PresentationFormat>Presentación en pantalla (4:3)</PresentationFormat>
  <Paragraphs>259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HERNANDO GALINDO</dc:creator>
  <cp:lastModifiedBy>ROSA PATRICIA LEON OCHOA</cp:lastModifiedBy>
  <cp:revision>84</cp:revision>
  <cp:lastPrinted>2013-08-08T16:07:54Z</cp:lastPrinted>
  <dcterms:created xsi:type="dcterms:W3CDTF">2013-03-06T19:46:10Z</dcterms:created>
  <dcterms:modified xsi:type="dcterms:W3CDTF">2014-02-10T21:44:43Z</dcterms:modified>
</cp:coreProperties>
</file>