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6" r:id="rId4"/>
  </p:sldMasterIdLst>
  <p:notesMasterIdLst>
    <p:notesMasterId r:id="rId31"/>
  </p:notesMasterIdLst>
  <p:handoutMasterIdLst>
    <p:handoutMasterId r:id="rId32"/>
  </p:handoutMasterIdLst>
  <p:sldIdLst>
    <p:sldId id="258" r:id="rId5"/>
    <p:sldId id="268" r:id="rId6"/>
    <p:sldId id="266" r:id="rId7"/>
    <p:sldId id="286" r:id="rId8"/>
    <p:sldId id="289" r:id="rId9"/>
    <p:sldId id="291" r:id="rId10"/>
    <p:sldId id="292" r:id="rId11"/>
    <p:sldId id="293" r:id="rId12"/>
    <p:sldId id="287" r:id="rId13"/>
    <p:sldId id="285" r:id="rId14"/>
    <p:sldId id="269" r:id="rId15"/>
    <p:sldId id="273" r:id="rId16"/>
    <p:sldId id="294" r:id="rId17"/>
    <p:sldId id="288" r:id="rId18"/>
    <p:sldId id="281" r:id="rId19"/>
    <p:sldId id="260" r:id="rId20"/>
    <p:sldId id="284" r:id="rId21"/>
    <p:sldId id="280" r:id="rId22"/>
    <p:sldId id="279" r:id="rId23"/>
    <p:sldId id="265" r:id="rId24"/>
    <p:sldId id="278" r:id="rId25"/>
    <p:sldId id="257" r:id="rId26"/>
    <p:sldId id="259" r:id="rId27"/>
    <p:sldId id="261" r:id="rId28"/>
    <p:sldId id="262" r:id="rId29"/>
    <p:sldId id="264" r:id="rId30"/>
  </p:sldIdLst>
  <p:sldSz cx="9144000" cy="6858000" type="screen4x3"/>
  <p:notesSz cx="6858000" cy="92202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3300"/>
    <a:srgbClr val="990033"/>
    <a:srgbClr val="003366"/>
    <a:srgbClr val="33CCCC"/>
    <a:srgbClr val="663300"/>
    <a:srgbClr val="CC3300"/>
    <a:srgbClr val="CC6600"/>
    <a:srgbClr val="336699"/>
    <a:srgbClr val="D16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27" autoAdjust="0"/>
    <p:restoredTop sz="94103" autoAdjust="0"/>
  </p:normalViewPr>
  <p:slideViewPr>
    <p:cSldViewPr>
      <p:cViewPr>
        <p:scale>
          <a:sx n="100" d="100"/>
          <a:sy n="100" d="100"/>
        </p:scale>
        <p:origin x="-456" y="11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5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5.8\investigar\Caracterizaci&#243;n%20de%20Centros\INFORMES\INFORME%20AGOSTO\Anexo%203%20Base%20de%20datos%20caracterizaci&#243;n%20y%20calificaci&#243;n%20CAID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5.8\investigar\Caracterizaci&#243;n%20de%20Centros\INFORMES\INFORME%20AGOSTO\Anexo%203%20Base%20de%20datos%20caracterizaci&#243;n%20y%20calificaci&#243;n%20CAIDT_AjustadoLA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Hoja6!$B$1</c:f>
              <c:strCache>
                <c:ptCount val="1"/>
                <c:pt idx="0">
                  <c:v>SECTOR EMPRESARIAL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Hoja6!$A$2:$A$12</c:f>
              <c:strCache>
                <c:ptCount val="11"/>
                <c:pt idx="0">
                  <c:v>Investigación aplicada</c:v>
                </c:pt>
                <c:pt idx="1">
                  <c:v>Capacitación y entrenamiento</c:v>
                </c:pt>
                <c:pt idx="2">
                  <c:v>Consultoría</c:v>
                </c:pt>
                <c:pt idx="3">
                  <c:v>Asistencia técnica</c:v>
                </c:pt>
                <c:pt idx="4">
                  <c:v>Investigación básica</c:v>
                </c:pt>
                <c:pt idx="5">
                  <c:v>Servicios de consulta de información</c:v>
                </c:pt>
                <c:pt idx="6">
                  <c:v>Desarrollo experimental</c:v>
                </c:pt>
                <c:pt idx="7">
                  <c:v>Otras actividades científicas</c:v>
                </c:pt>
                <c:pt idx="8">
                  <c:v>Servicios de laboratorio</c:v>
                </c:pt>
                <c:pt idx="9">
                  <c:v>Prospectiva y vigilancia tecnológica</c:v>
                </c:pt>
                <c:pt idx="10">
                  <c:v>Certificación y estándares</c:v>
                </c:pt>
              </c:strCache>
            </c:strRef>
          </c:cat>
          <c:val>
            <c:numRef>
              <c:f>Hoja6!$B$2:$B$12</c:f>
              <c:numCache>
                <c:formatCode>General</c:formatCode>
                <c:ptCount val="11"/>
                <c:pt idx="0">
                  <c:v>44</c:v>
                </c:pt>
                <c:pt idx="1">
                  <c:v>32</c:v>
                </c:pt>
                <c:pt idx="2">
                  <c:v>35</c:v>
                </c:pt>
                <c:pt idx="3">
                  <c:v>33</c:v>
                </c:pt>
                <c:pt idx="4">
                  <c:v>14</c:v>
                </c:pt>
                <c:pt idx="5">
                  <c:v>21</c:v>
                </c:pt>
                <c:pt idx="6">
                  <c:v>22</c:v>
                </c:pt>
                <c:pt idx="7">
                  <c:v>14</c:v>
                </c:pt>
                <c:pt idx="8">
                  <c:v>19</c:v>
                </c:pt>
                <c:pt idx="9">
                  <c:v>18</c:v>
                </c:pt>
                <c:pt idx="10">
                  <c:v>8</c:v>
                </c:pt>
              </c:numCache>
            </c:numRef>
          </c:val>
        </c:ser>
        <c:ser>
          <c:idx val="1"/>
          <c:order val="1"/>
          <c:tx>
            <c:strRef>
              <c:f>Hoja6!$C$1</c:f>
              <c:strCache>
                <c:ptCount val="1"/>
                <c:pt idx="0">
                  <c:v>ENTIDADES DE CONOCIMIENTO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Hoja6!$A$2:$A$12</c:f>
              <c:strCache>
                <c:ptCount val="11"/>
                <c:pt idx="0">
                  <c:v>Investigación aplicada</c:v>
                </c:pt>
                <c:pt idx="1">
                  <c:v>Capacitación y entrenamiento</c:v>
                </c:pt>
                <c:pt idx="2">
                  <c:v>Consultoría</c:v>
                </c:pt>
                <c:pt idx="3">
                  <c:v>Asistencia técnica</c:v>
                </c:pt>
                <c:pt idx="4">
                  <c:v>Investigación básica</c:v>
                </c:pt>
                <c:pt idx="5">
                  <c:v>Servicios de consulta de información</c:v>
                </c:pt>
                <c:pt idx="6">
                  <c:v>Desarrollo experimental</c:v>
                </c:pt>
                <c:pt idx="7">
                  <c:v>Otras actividades científicas</c:v>
                </c:pt>
                <c:pt idx="8">
                  <c:v>Servicios de laboratorio</c:v>
                </c:pt>
                <c:pt idx="9">
                  <c:v>Prospectiva y vigilancia tecnológica</c:v>
                </c:pt>
                <c:pt idx="10">
                  <c:v>Certificación y estándares</c:v>
                </c:pt>
              </c:strCache>
            </c:strRef>
          </c:cat>
          <c:val>
            <c:numRef>
              <c:f>Hoja6!$C$2:$C$12</c:f>
              <c:numCache>
                <c:formatCode>General</c:formatCode>
                <c:ptCount val="11"/>
                <c:pt idx="0">
                  <c:v>37</c:v>
                </c:pt>
                <c:pt idx="1">
                  <c:v>30</c:v>
                </c:pt>
                <c:pt idx="2">
                  <c:v>24</c:v>
                </c:pt>
                <c:pt idx="3">
                  <c:v>16</c:v>
                </c:pt>
                <c:pt idx="4">
                  <c:v>26</c:v>
                </c:pt>
                <c:pt idx="5">
                  <c:v>15</c:v>
                </c:pt>
                <c:pt idx="6">
                  <c:v>16</c:v>
                </c:pt>
                <c:pt idx="7">
                  <c:v>11</c:v>
                </c:pt>
                <c:pt idx="8">
                  <c:v>10</c:v>
                </c:pt>
                <c:pt idx="9">
                  <c:v>10</c:v>
                </c:pt>
                <c:pt idx="10">
                  <c:v>2</c:v>
                </c:pt>
              </c:numCache>
            </c:numRef>
          </c:val>
        </c:ser>
        <c:ser>
          <c:idx val="2"/>
          <c:order val="2"/>
          <c:tx>
            <c:strRef>
              <c:f>Hoja6!$D$1</c:f>
              <c:strCache>
                <c:ptCount val="1"/>
                <c:pt idx="0">
                  <c:v>COMUNIDAD</c:v>
                </c:pt>
              </c:strCache>
            </c:strRef>
          </c:tx>
          <c:invertIfNegative val="0"/>
          <c:cat>
            <c:strRef>
              <c:f>Hoja6!$A$2:$A$12</c:f>
              <c:strCache>
                <c:ptCount val="11"/>
                <c:pt idx="0">
                  <c:v>Investigación aplicada</c:v>
                </c:pt>
                <c:pt idx="1">
                  <c:v>Capacitación y entrenamiento</c:v>
                </c:pt>
                <c:pt idx="2">
                  <c:v>Consultoría</c:v>
                </c:pt>
                <c:pt idx="3">
                  <c:v>Asistencia técnica</c:v>
                </c:pt>
                <c:pt idx="4">
                  <c:v>Investigación básica</c:v>
                </c:pt>
                <c:pt idx="5">
                  <c:v>Servicios de consulta de información</c:v>
                </c:pt>
                <c:pt idx="6">
                  <c:v>Desarrollo experimental</c:v>
                </c:pt>
                <c:pt idx="7">
                  <c:v>Otras actividades científicas</c:v>
                </c:pt>
                <c:pt idx="8">
                  <c:v>Servicios de laboratorio</c:v>
                </c:pt>
                <c:pt idx="9">
                  <c:v>Prospectiva y vigilancia tecnológica</c:v>
                </c:pt>
                <c:pt idx="10">
                  <c:v>Certificación y estándares</c:v>
                </c:pt>
              </c:strCache>
            </c:strRef>
          </c:cat>
          <c:val>
            <c:numRef>
              <c:f>Hoja6!$D$2:$D$12</c:f>
              <c:numCache>
                <c:formatCode>General</c:formatCode>
                <c:ptCount val="11"/>
                <c:pt idx="0">
                  <c:v>33</c:v>
                </c:pt>
                <c:pt idx="1">
                  <c:v>30</c:v>
                </c:pt>
                <c:pt idx="2">
                  <c:v>17</c:v>
                </c:pt>
                <c:pt idx="3">
                  <c:v>21</c:v>
                </c:pt>
                <c:pt idx="4">
                  <c:v>20</c:v>
                </c:pt>
                <c:pt idx="5">
                  <c:v>15</c:v>
                </c:pt>
                <c:pt idx="6">
                  <c:v>14</c:v>
                </c:pt>
                <c:pt idx="7">
                  <c:v>12</c:v>
                </c:pt>
                <c:pt idx="8">
                  <c:v>15</c:v>
                </c:pt>
                <c:pt idx="9">
                  <c:v>4</c:v>
                </c:pt>
                <c:pt idx="10">
                  <c:v>4</c:v>
                </c:pt>
              </c:numCache>
            </c:numRef>
          </c:val>
        </c:ser>
        <c:ser>
          <c:idx val="3"/>
          <c:order val="3"/>
          <c:tx>
            <c:strRef>
              <c:f>Hoja6!$E$1</c:f>
              <c:strCache>
                <c:ptCount val="1"/>
                <c:pt idx="0">
                  <c:v>SECTOR SOCIAL</c:v>
                </c:pt>
              </c:strCache>
            </c:strRef>
          </c:tx>
          <c:invertIfNegative val="0"/>
          <c:cat>
            <c:strRef>
              <c:f>Hoja6!$A$2:$A$12</c:f>
              <c:strCache>
                <c:ptCount val="11"/>
                <c:pt idx="0">
                  <c:v>Investigación aplicada</c:v>
                </c:pt>
                <c:pt idx="1">
                  <c:v>Capacitación y entrenamiento</c:v>
                </c:pt>
                <c:pt idx="2">
                  <c:v>Consultoría</c:v>
                </c:pt>
                <c:pt idx="3">
                  <c:v>Asistencia técnica</c:v>
                </c:pt>
                <c:pt idx="4">
                  <c:v>Investigación básica</c:v>
                </c:pt>
                <c:pt idx="5">
                  <c:v>Servicios de consulta de información</c:v>
                </c:pt>
                <c:pt idx="6">
                  <c:v>Desarrollo experimental</c:v>
                </c:pt>
                <c:pt idx="7">
                  <c:v>Otras actividades científicas</c:v>
                </c:pt>
                <c:pt idx="8">
                  <c:v>Servicios de laboratorio</c:v>
                </c:pt>
                <c:pt idx="9">
                  <c:v>Prospectiva y vigilancia tecnológica</c:v>
                </c:pt>
                <c:pt idx="10">
                  <c:v>Certificación y estándares</c:v>
                </c:pt>
              </c:strCache>
            </c:strRef>
          </c:cat>
          <c:val>
            <c:numRef>
              <c:f>Hoja6!$E$2:$E$12</c:f>
              <c:numCache>
                <c:formatCode>General</c:formatCode>
                <c:ptCount val="11"/>
                <c:pt idx="0">
                  <c:v>24</c:v>
                </c:pt>
                <c:pt idx="1">
                  <c:v>22</c:v>
                </c:pt>
                <c:pt idx="2">
                  <c:v>17</c:v>
                </c:pt>
                <c:pt idx="3">
                  <c:v>13</c:v>
                </c:pt>
                <c:pt idx="4">
                  <c:v>16</c:v>
                </c:pt>
                <c:pt idx="5">
                  <c:v>16</c:v>
                </c:pt>
                <c:pt idx="6">
                  <c:v>10</c:v>
                </c:pt>
                <c:pt idx="7">
                  <c:v>11</c:v>
                </c:pt>
                <c:pt idx="8">
                  <c:v>4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</c:ser>
        <c:ser>
          <c:idx val="4"/>
          <c:order val="4"/>
          <c:tx>
            <c:strRef>
              <c:f>Hoja6!$F$1</c:f>
              <c:strCache>
                <c:ptCount val="1"/>
                <c:pt idx="0">
                  <c:v>ADMINISTRACION PUBLICA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Hoja6!$A$2:$A$12</c:f>
              <c:strCache>
                <c:ptCount val="11"/>
                <c:pt idx="0">
                  <c:v>Investigación aplicada</c:v>
                </c:pt>
                <c:pt idx="1">
                  <c:v>Capacitación y entrenamiento</c:v>
                </c:pt>
                <c:pt idx="2">
                  <c:v>Consultoría</c:v>
                </c:pt>
                <c:pt idx="3">
                  <c:v>Asistencia técnica</c:v>
                </c:pt>
                <c:pt idx="4">
                  <c:v>Investigación básica</c:v>
                </c:pt>
                <c:pt idx="5">
                  <c:v>Servicios de consulta de información</c:v>
                </c:pt>
                <c:pt idx="6">
                  <c:v>Desarrollo experimental</c:v>
                </c:pt>
                <c:pt idx="7">
                  <c:v>Otras actividades científicas</c:v>
                </c:pt>
                <c:pt idx="8">
                  <c:v>Servicios de laboratorio</c:v>
                </c:pt>
                <c:pt idx="9">
                  <c:v>Prospectiva y vigilancia tecnológica</c:v>
                </c:pt>
                <c:pt idx="10">
                  <c:v>Certificación y estándares</c:v>
                </c:pt>
              </c:strCache>
            </c:strRef>
          </c:cat>
          <c:val>
            <c:numRef>
              <c:f>Hoja6!$F$2:$F$12</c:f>
              <c:numCache>
                <c:formatCode>General</c:formatCode>
                <c:ptCount val="11"/>
                <c:pt idx="0">
                  <c:v>21</c:v>
                </c:pt>
                <c:pt idx="1">
                  <c:v>14</c:v>
                </c:pt>
                <c:pt idx="2">
                  <c:v>26</c:v>
                </c:pt>
                <c:pt idx="3">
                  <c:v>15</c:v>
                </c:pt>
                <c:pt idx="4">
                  <c:v>11</c:v>
                </c:pt>
                <c:pt idx="5">
                  <c:v>14</c:v>
                </c:pt>
                <c:pt idx="6">
                  <c:v>6</c:v>
                </c:pt>
                <c:pt idx="7">
                  <c:v>11</c:v>
                </c:pt>
                <c:pt idx="8">
                  <c:v>7</c:v>
                </c:pt>
                <c:pt idx="9">
                  <c:v>7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084544"/>
        <c:axId val="141086080"/>
      </c:barChart>
      <c:catAx>
        <c:axId val="14108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s-CO"/>
            </a:pPr>
            <a:endParaRPr lang="es-CO"/>
          </a:p>
        </c:txPr>
        <c:crossAx val="141086080"/>
        <c:crosses val="autoZero"/>
        <c:auto val="1"/>
        <c:lblAlgn val="ctr"/>
        <c:lblOffset val="100"/>
        <c:noMultiLvlLbl val="0"/>
      </c:catAx>
      <c:valAx>
        <c:axId val="1410860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es-CO" sz="1200"/>
                </a:pPr>
                <a:r>
                  <a:rPr lang="es-CO" sz="1200"/>
                  <a:t>No de centros</a:t>
                </a:r>
              </a:p>
            </c:rich>
          </c:tx>
          <c:layout>
            <c:manualLayout>
              <c:xMode val="edge"/>
              <c:yMode val="edge"/>
              <c:x val="3.0555552213959811E-2"/>
              <c:y val="0.2871223567751731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s-CO"/>
            </a:pPr>
            <a:endParaRPr lang="es-CO"/>
          </a:p>
        </c:txPr>
        <c:crossAx val="1410845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>
            <a:solidFill>
              <a:srgbClr val="FFFFFF">
                <a:alpha val="80000"/>
              </a:srgbClr>
            </a:solidFill>
            <a:prstDash val="solid"/>
          </a:ln>
        </c:spPr>
        <c:txPr>
          <a:bodyPr/>
          <a:lstStyle/>
          <a:p>
            <a:pPr rtl="0">
              <a:defRPr lang="es-CO" sz="700" baseline="0"/>
            </a:pPr>
            <a:endParaRPr lang="es-CO"/>
          </a:p>
        </c:txPr>
      </c:dTable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209320871618923"/>
          <c:y val="7.074122419189581E-2"/>
          <c:w val="0.49245242508292686"/>
          <c:h val="0.78871391076115449"/>
        </c:manualLayout>
      </c:layout>
      <c:radarChart>
        <c:radarStyle val="marker"/>
        <c:varyColors val="0"/>
        <c:ser>
          <c:idx val="0"/>
          <c:order val="0"/>
          <c:tx>
            <c:strRef>
              <c:f>Hoja3!$L$2</c:f>
              <c:strCache>
                <c:ptCount val="1"/>
                <c:pt idx="0">
                  <c:v>Muy significativo</c:v>
                </c:pt>
              </c:strCache>
            </c:strRef>
          </c:tx>
          <c:marker>
            <c:symbol val="none"/>
          </c:marker>
          <c:cat>
            <c:strRef>
              <c:f>Hoja3!$M$1:$R$1</c:f>
              <c:strCache>
                <c:ptCount val="6"/>
                <c:pt idx="0">
                  <c:v>Ciencias agrícolas</c:v>
                </c:pt>
                <c:pt idx="1">
                  <c:v>Ciencias médicas y de la salud</c:v>
                </c:pt>
                <c:pt idx="2">
                  <c:v>Ciencias naturales</c:v>
                </c:pt>
                <c:pt idx="3">
                  <c:v>Ciencias sociales</c:v>
                </c:pt>
                <c:pt idx="4">
                  <c:v>Humanidades</c:v>
                </c:pt>
                <c:pt idx="5">
                  <c:v>Ingeniería y tecnología</c:v>
                </c:pt>
              </c:strCache>
            </c:strRef>
          </c:cat>
          <c:val>
            <c:numRef>
              <c:f>Hoja3!$M$2:$R$2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11</c:v>
                </c:pt>
                <c:pt idx="3">
                  <c:v>15</c:v>
                </c:pt>
                <c:pt idx="4">
                  <c:v>5</c:v>
                </c:pt>
                <c:pt idx="5">
                  <c:v>25</c:v>
                </c:pt>
              </c:numCache>
            </c:numRef>
          </c:val>
        </c:ser>
        <c:ser>
          <c:idx val="1"/>
          <c:order val="1"/>
          <c:tx>
            <c:strRef>
              <c:f>Hoja3!$L$3</c:f>
              <c:strCache>
                <c:ptCount val="1"/>
                <c:pt idx="0">
                  <c:v>Significativo</c:v>
                </c:pt>
              </c:strCache>
            </c:strRef>
          </c:tx>
          <c:marker>
            <c:symbol val="none"/>
          </c:marker>
          <c:cat>
            <c:strRef>
              <c:f>Hoja3!$M$1:$R$1</c:f>
              <c:strCache>
                <c:ptCount val="6"/>
                <c:pt idx="0">
                  <c:v>Ciencias agrícolas</c:v>
                </c:pt>
                <c:pt idx="1">
                  <c:v>Ciencias médicas y de la salud</c:v>
                </c:pt>
                <c:pt idx="2">
                  <c:v>Ciencias naturales</c:v>
                </c:pt>
                <c:pt idx="3">
                  <c:v>Ciencias sociales</c:v>
                </c:pt>
                <c:pt idx="4">
                  <c:v>Humanidades</c:v>
                </c:pt>
                <c:pt idx="5">
                  <c:v>Ingeniería y tecnología</c:v>
                </c:pt>
              </c:strCache>
            </c:strRef>
          </c:cat>
          <c:val>
            <c:numRef>
              <c:f>Hoja3!$M$3:$R$3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6</c:v>
                </c:pt>
              </c:numCache>
            </c:numRef>
          </c:val>
        </c:ser>
        <c:ser>
          <c:idx val="2"/>
          <c:order val="2"/>
          <c:tx>
            <c:strRef>
              <c:f>Hoja3!$L$4</c:f>
              <c:strCache>
                <c:ptCount val="1"/>
                <c:pt idx="0">
                  <c:v>Poco significativo</c:v>
                </c:pt>
              </c:strCache>
            </c:strRef>
          </c:tx>
          <c:marker>
            <c:symbol val="none"/>
          </c:marker>
          <c:cat>
            <c:strRef>
              <c:f>Hoja3!$M$1:$R$1</c:f>
              <c:strCache>
                <c:ptCount val="6"/>
                <c:pt idx="0">
                  <c:v>Ciencias agrícolas</c:v>
                </c:pt>
                <c:pt idx="1">
                  <c:v>Ciencias médicas y de la salud</c:v>
                </c:pt>
                <c:pt idx="2">
                  <c:v>Ciencias naturales</c:v>
                </c:pt>
                <c:pt idx="3">
                  <c:v>Ciencias sociales</c:v>
                </c:pt>
                <c:pt idx="4">
                  <c:v>Humanidades</c:v>
                </c:pt>
                <c:pt idx="5">
                  <c:v>Ingeniería y tecnología</c:v>
                </c:pt>
              </c:strCache>
            </c:strRef>
          </c:cat>
          <c:val>
            <c:numRef>
              <c:f>Hoja3!$M$4:$R$4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345536"/>
        <c:axId val="59355520"/>
      </c:radarChart>
      <c:catAx>
        <c:axId val="5934553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CO"/>
            </a:pPr>
            <a:endParaRPr lang="es-CO"/>
          </a:p>
        </c:txPr>
        <c:crossAx val="59355520"/>
        <c:crosses val="autoZero"/>
        <c:auto val="0"/>
        <c:lblAlgn val="ctr"/>
        <c:lblOffset val="100"/>
        <c:noMultiLvlLbl val="0"/>
      </c:catAx>
      <c:valAx>
        <c:axId val="593555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lang="es-CO"/>
            </a:pPr>
            <a:endParaRPr lang="es-CO"/>
          </a:p>
        </c:txPr>
        <c:crossAx val="59345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9554725943063612E-2"/>
          <c:y val="0.84628694805515436"/>
          <c:w val="0.20321937882764743"/>
          <c:h val="0.15326499216136655"/>
        </c:manualLayout>
      </c:layout>
      <c:overlay val="0"/>
      <c:txPr>
        <a:bodyPr/>
        <a:lstStyle/>
        <a:p>
          <a:pPr>
            <a:defRPr lang="es-CO"/>
          </a:pPr>
          <a:endParaRPr lang="es-CO"/>
        </a:p>
      </c:txPr>
    </c:legend>
    <c:plotVisOnly val="1"/>
    <c:dispBlanksAs val="gap"/>
    <c:showDLblsOverMax val="0"/>
  </c:chart>
  <c:spPr>
    <a:ln w="25400">
      <a:solidFill>
        <a:schemeClr val="accent1"/>
      </a:solidFill>
    </a:ln>
  </c:spPr>
  <c:txPr>
    <a:bodyPr/>
    <a:lstStyle/>
    <a:p>
      <a:pPr>
        <a:defRPr sz="1200"/>
      </a:pPr>
      <a:endParaRPr lang="es-CO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8D1209-EEA2-4C83-B00C-C7541DF8DD9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EF2B7DC-675B-4D2E-8D41-93A2A3CC6A41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Investigación</a:t>
          </a:r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2418298A-D52B-4033-889E-2EC0F1CD73C8}" type="parTrans" cxnId="{F58BD2B8-ECAC-483A-941B-770E98EB3B9B}">
      <dgm:prSet/>
      <dgm:spPr/>
      <dgm:t>
        <a:bodyPr/>
        <a:lstStyle/>
        <a:p>
          <a:endParaRPr lang="es-CO"/>
        </a:p>
      </dgm:t>
    </dgm:pt>
    <dgm:pt modelId="{6BE706C9-6032-4BAD-A2AE-78DCAE537842}" type="sibTrans" cxnId="{F58BD2B8-ECAC-483A-941B-770E98EB3B9B}">
      <dgm:prSet/>
      <dgm:spPr/>
      <dgm:t>
        <a:bodyPr/>
        <a:lstStyle/>
        <a:p>
          <a:endParaRPr lang="es-CO"/>
        </a:p>
      </dgm:t>
    </dgm:pt>
    <dgm:pt modelId="{97282469-D916-4A41-959C-87421375567A}">
      <dgm:prSet phldrT="[Texto]"/>
      <dgm:spPr/>
      <dgm:t>
        <a:bodyPr/>
        <a:lstStyle/>
        <a:p>
          <a:r>
            <a:rPr lang="es-CO" b="1" i="0" u="none" dirty="0" smtClean="0">
              <a:solidFill>
                <a:schemeClr val="accent3">
                  <a:lumMod val="50000"/>
                </a:schemeClr>
              </a:solidFill>
            </a:rPr>
            <a:t>infraestructura científico-tecnológica</a:t>
          </a:r>
        </a:p>
      </dgm:t>
    </dgm:pt>
    <dgm:pt modelId="{3D684BA6-8FAD-4D32-ADC4-20282B1EE61D}" type="parTrans" cxnId="{59E62853-CDEC-49AA-80C2-663204E0A0E5}">
      <dgm:prSet/>
      <dgm:spPr/>
      <dgm:t>
        <a:bodyPr/>
        <a:lstStyle/>
        <a:p>
          <a:endParaRPr lang="es-CO"/>
        </a:p>
      </dgm:t>
    </dgm:pt>
    <dgm:pt modelId="{4A8F924C-6E5E-4A14-A284-CB7EAA404FA6}" type="sibTrans" cxnId="{59E62853-CDEC-49AA-80C2-663204E0A0E5}">
      <dgm:prSet/>
      <dgm:spPr/>
      <dgm:t>
        <a:bodyPr/>
        <a:lstStyle/>
        <a:p>
          <a:endParaRPr lang="es-CO"/>
        </a:p>
      </dgm:t>
    </dgm:pt>
    <dgm:pt modelId="{42434501-4FC9-4AE5-B175-D90D3F5FD621}">
      <dgm:prSet phldrT="[Texto]"/>
      <dgm:spPr/>
      <dgm:t>
        <a:bodyPr/>
        <a:lstStyle/>
        <a:p>
          <a:r>
            <a:rPr lang="es-CO" b="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su objetivo social es la </a:t>
          </a:r>
          <a:r>
            <a:rPr lang="es-CO" b="1" i="0" u="none" dirty="0" smtClean="0">
              <a:solidFill>
                <a:schemeClr val="accent3">
                  <a:lumMod val="50000"/>
                </a:schemeClr>
              </a:solidFill>
            </a:rPr>
            <a:t>generación de conocimiento</a:t>
          </a:r>
          <a:r>
            <a:rPr lang="es-CO" u="sng" dirty="0" smtClean="0"/>
            <a:t>, </a:t>
          </a:r>
          <a:r>
            <a:rPr lang="es-CO" b="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a través de la realización de programas y proyectos de </a:t>
          </a:r>
          <a:r>
            <a:rPr lang="es-CO" b="1" i="0" u="none" dirty="0" smtClean="0">
              <a:solidFill>
                <a:schemeClr val="accent3">
                  <a:lumMod val="50000"/>
                </a:schemeClr>
              </a:solidFill>
            </a:rPr>
            <a:t>investigación básica estratégica </a:t>
          </a:r>
          <a:r>
            <a:rPr lang="es-CO" b="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y el apoyo a la</a:t>
          </a:r>
          <a:r>
            <a:rPr lang="es-CO" dirty="0" smtClean="0"/>
            <a:t> </a:t>
          </a:r>
          <a:r>
            <a:rPr lang="es-CO" b="1" i="0" u="none" dirty="0" smtClean="0">
              <a:solidFill>
                <a:schemeClr val="accent3">
                  <a:lumMod val="50000"/>
                </a:schemeClr>
              </a:solidFill>
            </a:rPr>
            <a:t>formación de capital humano </a:t>
          </a:r>
          <a:r>
            <a:rPr lang="es-CO" b="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para la investigación</a:t>
          </a:r>
        </a:p>
      </dgm:t>
    </dgm:pt>
    <dgm:pt modelId="{E2F9D48B-4BCA-4435-89A1-DA94765C9EA6}" type="parTrans" cxnId="{6AE3E46E-DD81-4419-9DC8-2F5E53667EDA}">
      <dgm:prSet/>
      <dgm:spPr/>
      <dgm:t>
        <a:bodyPr/>
        <a:lstStyle/>
        <a:p>
          <a:endParaRPr lang="es-CO"/>
        </a:p>
      </dgm:t>
    </dgm:pt>
    <dgm:pt modelId="{D8BEC1CB-E71E-409A-B7BC-FF73FF80DC73}" type="sibTrans" cxnId="{6AE3E46E-DD81-4419-9DC8-2F5E53667EDA}">
      <dgm:prSet/>
      <dgm:spPr/>
      <dgm:t>
        <a:bodyPr/>
        <a:lstStyle/>
        <a:p>
          <a:endParaRPr lang="es-CO"/>
        </a:p>
      </dgm:t>
    </dgm:pt>
    <dgm:pt modelId="{7A743273-31DF-4376-8995-5CB5770E77C1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Desarrollo Tecnológico</a:t>
          </a:r>
          <a:endParaRPr lang="es-CO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46BD0206-A5D8-4E13-A379-D248C5C42169}" type="parTrans" cxnId="{05953D79-5359-46CC-8AE7-03249F4B066D}">
      <dgm:prSet/>
      <dgm:spPr/>
      <dgm:t>
        <a:bodyPr/>
        <a:lstStyle/>
        <a:p>
          <a:endParaRPr lang="es-CO"/>
        </a:p>
      </dgm:t>
    </dgm:pt>
    <dgm:pt modelId="{E00D1C08-610F-415A-81E2-AF4A79F99861}" type="sibTrans" cxnId="{05953D79-5359-46CC-8AE7-03249F4B066D}">
      <dgm:prSet/>
      <dgm:spPr/>
      <dgm:t>
        <a:bodyPr/>
        <a:lstStyle/>
        <a:p>
          <a:endParaRPr lang="es-CO"/>
        </a:p>
      </dgm:t>
    </dgm:pt>
    <dgm:pt modelId="{9D475F44-4D19-4767-A22E-3655BFE25E7E}">
      <dgm:prSet phldrT="[Texto]"/>
      <dgm:spPr/>
      <dgm:t>
        <a:bodyPr/>
        <a:lstStyle/>
        <a:p>
          <a:r>
            <a: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ejecución de </a:t>
          </a:r>
          <a:r>
            <a:rPr lang="es-CO" b="1" i="0" u="none" dirty="0" smtClean="0">
              <a:solidFill>
                <a:schemeClr val="accent3">
                  <a:lumMod val="50000"/>
                </a:schemeClr>
              </a:solidFill>
            </a:rPr>
            <a:t>actividades de investigación aplicada, transferencia de tecnología y extensión tecnológica</a:t>
          </a:r>
          <a:r>
            <a:rPr lang="es-CO" dirty="0" smtClean="0"/>
            <a:t>, </a:t>
          </a:r>
          <a:r>
            <a: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orientadas a la generación y difusión de conocimientos especializados en tecnologías relevantes para un sector o actividad económica</a:t>
          </a:r>
          <a:endParaRPr lang="es-CO" dirty="0"/>
        </a:p>
      </dgm:t>
    </dgm:pt>
    <dgm:pt modelId="{8A1AB587-BE6F-47F5-8A0D-1758EC1858D6}" type="parTrans" cxnId="{6C901FD4-4B00-4FB2-B584-B738498EBC60}">
      <dgm:prSet/>
      <dgm:spPr/>
      <dgm:t>
        <a:bodyPr/>
        <a:lstStyle/>
        <a:p>
          <a:endParaRPr lang="es-CO"/>
        </a:p>
      </dgm:t>
    </dgm:pt>
    <dgm:pt modelId="{3B48CB9D-DC1D-4FC2-A8DA-4E892BDE3489}" type="sibTrans" cxnId="{6C901FD4-4B00-4FB2-B584-B738498EBC60}">
      <dgm:prSet/>
      <dgm:spPr/>
      <dgm:t>
        <a:bodyPr/>
        <a:lstStyle/>
        <a:p>
          <a:endParaRPr lang="es-CO"/>
        </a:p>
      </dgm:t>
    </dgm:pt>
    <dgm:pt modelId="{8657A82E-2171-451A-A504-C4EFD27AE4A2}">
      <dgm:prSet phldrT="[Texto]"/>
      <dgm:spPr/>
      <dgm:t>
        <a:bodyPr/>
        <a:lstStyle/>
        <a:p>
          <a:r>
            <a:rPr lang="es-MX" b="1" i="0" u="none" dirty="0" smtClean="0">
              <a:solidFill>
                <a:schemeClr val="accent3">
                  <a:lumMod val="50000"/>
                </a:schemeClr>
              </a:solidFill>
            </a:rPr>
            <a:t>vínculos directos </a:t>
          </a:r>
          <a:r>
            <a:rPr lang="es-MX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con empresas, </a:t>
          </a:r>
          <a:r>
            <a: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universidades, centros de investigación, entidades gubernamentales y organizaciones que persiguen fines similares o complementarios</a:t>
          </a:r>
          <a:endParaRPr lang="es-CO" dirty="0"/>
        </a:p>
      </dgm:t>
    </dgm:pt>
    <dgm:pt modelId="{F9312774-6DB0-4A24-95EE-A36F93BFAA4E}" type="parTrans" cxnId="{C11BF889-AD8D-4FEC-BF4A-8951E619A676}">
      <dgm:prSet/>
      <dgm:spPr/>
      <dgm:t>
        <a:bodyPr/>
        <a:lstStyle/>
        <a:p>
          <a:endParaRPr lang="es-CO"/>
        </a:p>
      </dgm:t>
    </dgm:pt>
    <dgm:pt modelId="{0DF1D0E4-FBEF-49B2-B74E-13C635F7BEE0}" type="sibTrans" cxnId="{C11BF889-AD8D-4FEC-BF4A-8951E619A676}">
      <dgm:prSet/>
      <dgm:spPr/>
      <dgm:t>
        <a:bodyPr/>
        <a:lstStyle/>
        <a:p>
          <a:endParaRPr lang="es-CO"/>
        </a:p>
      </dgm:t>
    </dgm:pt>
    <dgm:pt modelId="{270458F5-8A68-4D56-B0C8-73EFD73C6190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Gestión Tecnológica</a:t>
          </a:r>
          <a:endParaRPr lang="es-CO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2F107D10-1ECB-4C5B-9332-E2D124DB49E2}" type="parTrans" cxnId="{5E952464-C95E-4016-892A-86E55B0E1ACF}">
      <dgm:prSet/>
      <dgm:spPr/>
      <dgm:t>
        <a:bodyPr/>
        <a:lstStyle/>
        <a:p>
          <a:endParaRPr lang="es-CO"/>
        </a:p>
      </dgm:t>
    </dgm:pt>
    <dgm:pt modelId="{CCB48D2D-9F14-4576-A0B8-F1A7E4593B22}" type="sibTrans" cxnId="{5E952464-C95E-4016-892A-86E55B0E1ACF}">
      <dgm:prSet/>
      <dgm:spPr/>
      <dgm:t>
        <a:bodyPr/>
        <a:lstStyle/>
        <a:p>
          <a:endParaRPr lang="es-CO"/>
        </a:p>
      </dgm:t>
    </dgm:pt>
    <dgm:pt modelId="{810820C6-3EB8-4CF7-8C64-368F48643A63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prestación de </a:t>
          </a:r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servicios tecnológicos</a:t>
          </a:r>
          <a:endParaRPr lang="es-CO" dirty="0"/>
        </a:p>
      </dgm:t>
    </dgm:pt>
    <dgm:pt modelId="{A0A62897-21C8-4D48-B575-D067A422D994}" type="parTrans" cxnId="{60683040-F3EC-4B71-A546-8C871811AF29}">
      <dgm:prSet/>
      <dgm:spPr/>
      <dgm:t>
        <a:bodyPr/>
        <a:lstStyle/>
        <a:p>
          <a:endParaRPr lang="es-CO"/>
        </a:p>
      </dgm:t>
    </dgm:pt>
    <dgm:pt modelId="{158F6CBE-38F6-43C0-A62E-548030D799EC}" type="sibTrans" cxnId="{60683040-F3EC-4B71-A546-8C871811AF29}">
      <dgm:prSet/>
      <dgm:spPr/>
      <dgm:t>
        <a:bodyPr/>
        <a:lstStyle/>
        <a:p>
          <a:endParaRPr lang="es-CO"/>
        </a:p>
      </dgm:t>
    </dgm:pt>
    <dgm:pt modelId="{76EB8B88-E589-4562-8793-04E37FEC5D30}">
      <dgm:prSet phldrT="[Texto]"/>
      <dgm:spPr/>
      <dgm:t>
        <a:bodyPr/>
        <a:lstStyle/>
        <a:p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no cuentan con instalaciones ni capacidades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para realizar investigación ni desarrollar tecnología</a:t>
          </a:r>
          <a:r>
            <a:rPr lang="es-ES" i="1" u="sng" dirty="0" smtClean="0">
              <a:solidFill>
                <a:schemeClr val="accent3">
                  <a:lumMod val="50000"/>
                </a:schemeClr>
              </a:solidFill>
            </a:rPr>
            <a:t>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propia en el momento actual</a:t>
          </a:r>
          <a:endParaRPr lang="es-CO" dirty="0"/>
        </a:p>
      </dgm:t>
    </dgm:pt>
    <dgm:pt modelId="{98D5BF19-9155-42A1-A2BC-6264175EEA12}" type="parTrans" cxnId="{7C9A85AE-91C4-47D8-825E-FF65650DCCB8}">
      <dgm:prSet/>
      <dgm:spPr/>
      <dgm:t>
        <a:bodyPr/>
        <a:lstStyle/>
        <a:p>
          <a:endParaRPr lang="es-CO"/>
        </a:p>
      </dgm:t>
    </dgm:pt>
    <dgm:pt modelId="{FE74662D-0A33-4CCE-9A3E-7D88A084D234}" type="sibTrans" cxnId="{7C9A85AE-91C4-47D8-825E-FF65650DCCB8}">
      <dgm:prSet/>
      <dgm:spPr/>
      <dgm:t>
        <a:bodyPr/>
        <a:lstStyle/>
        <a:p>
          <a:endParaRPr lang="es-CO"/>
        </a:p>
      </dgm:t>
    </dgm:pt>
    <dgm:pt modelId="{A0CF14C2-6B0F-42FC-9C73-23589739B8FE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alta responsabilidad en el </a:t>
          </a:r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fortalecimiento de las capacidades empresariales de innovación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y competitividad, el </a:t>
          </a:r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dominio de las tecnologías blandas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de gestión organizacional, mejoramiento continuo y productividad, el </a:t>
          </a:r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aseguramiento de la calidad</a:t>
          </a:r>
          <a:r>
            <a:rPr lang="es-ES" dirty="0" smtClean="0"/>
            <a:t>,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creación de empresas con generación de empleo altamente calificado y la </a:t>
          </a:r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conformación de </a:t>
          </a:r>
          <a:r>
            <a:rPr lang="es-ES" b="1" i="0" u="none" dirty="0" err="1" smtClean="0">
              <a:solidFill>
                <a:schemeClr val="accent3">
                  <a:lumMod val="50000"/>
                </a:schemeClr>
              </a:solidFill>
            </a:rPr>
            <a:t>clusters</a:t>
          </a:r>
          <a:endParaRPr lang="es-CO" b="1" i="0" u="none" dirty="0">
            <a:solidFill>
              <a:schemeClr val="accent3">
                <a:lumMod val="50000"/>
              </a:schemeClr>
            </a:solidFill>
          </a:endParaRPr>
        </a:p>
      </dgm:t>
    </dgm:pt>
    <dgm:pt modelId="{77105771-8167-4D1C-84D4-79A4E0F037AB}" type="parTrans" cxnId="{F8954D01-A157-4F88-8FB0-2873677D744F}">
      <dgm:prSet/>
      <dgm:spPr/>
      <dgm:t>
        <a:bodyPr/>
        <a:lstStyle/>
        <a:p>
          <a:endParaRPr lang="es-CO"/>
        </a:p>
      </dgm:t>
    </dgm:pt>
    <dgm:pt modelId="{C9D02173-E1F9-4AE8-856A-FC67D82979F9}" type="sibTrans" cxnId="{F8954D01-A157-4F88-8FB0-2873677D744F}">
      <dgm:prSet/>
      <dgm:spPr/>
      <dgm:t>
        <a:bodyPr/>
        <a:lstStyle/>
        <a:p>
          <a:endParaRPr lang="es-CO"/>
        </a:p>
      </dgm:t>
    </dgm:pt>
    <dgm:pt modelId="{147065A0-9D68-4A2B-8A29-47588FBB9420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Centro Regional de Productividad</a:t>
          </a:r>
          <a:endParaRPr lang="es-CO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ABA823AF-F11D-4BFA-834A-4E4FDDF7E1BD}" type="parTrans" cxnId="{3FDC0A3E-DE6E-4035-A341-EF3103B99A18}">
      <dgm:prSet/>
      <dgm:spPr/>
      <dgm:t>
        <a:bodyPr/>
        <a:lstStyle/>
        <a:p>
          <a:endParaRPr lang="es-CO"/>
        </a:p>
      </dgm:t>
    </dgm:pt>
    <dgm:pt modelId="{19AD50E4-340B-4D04-8AD7-266C8E5834E6}" type="sibTrans" cxnId="{3FDC0A3E-DE6E-4035-A341-EF3103B99A18}">
      <dgm:prSet/>
      <dgm:spPr/>
      <dgm:t>
        <a:bodyPr/>
        <a:lstStyle/>
        <a:p>
          <a:endParaRPr lang="es-CO"/>
        </a:p>
      </dgm:t>
    </dgm:pt>
    <dgm:pt modelId="{A0F06F97-499D-472D-AD32-75A84E999CE5}">
      <dgm:prSet phldrT="[Texto]"/>
      <dgm:spPr/>
      <dgm:t>
        <a:bodyPr/>
        <a:lstStyle/>
        <a:p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capacitación</a:t>
          </a:r>
          <a:endParaRPr lang="es-CO" dirty="0"/>
        </a:p>
      </dgm:t>
    </dgm:pt>
    <dgm:pt modelId="{ECE34A09-2800-4883-81CF-7C2A29729E7E}" type="parTrans" cxnId="{A1CD9755-110D-4103-8EFF-20907158A857}">
      <dgm:prSet/>
      <dgm:spPr/>
    </dgm:pt>
    <dgm:pt modelId="{52F18ABB-C208-44D5-B8B7-8DE7891108DF}" type="sibTrans" cxnId="{A1CD9755-110D-4103-8EFF-20907158A857}">
      <dgm:prSet/>
      <dgm:spPr/>
    </dgm:pt>
    <dgm:pt modelId="{FA8C3FCC-4954-4683-BA0A-D9DC8B1B0B4C}">
      <dgm:prSet phldrT="[Texto]"/>
      <dgm:spPr/>
      <dgm:t>
        <a:bodyPr/>
        <a:lstStyle/>
        <a:p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consultoría </a:t>
          </a:r>
          <a:endParaRPr lang="es-CO" dirty="0"/>
        </a:p>
      </dgm:t>
    </dgm:pt>
    <dgm:pt modelId="{63412176-0CE2-4777-A533-3A6F4427E470}" type="parTrans" cxnId="{2EFCC40F-2BD2-46EB-96DB-570600AA2F47}">
      <dgm:prSet/>
      <dgm:spPr/>
    </dgm:pt>
    <dgm:pt modelId="{71228764-4684-4A49-8FE5-01A6233E3938}" type="sibTrans" cxnId="{2EFCC40F-2BD2-46EB-96DB-570600AA2F47}">
      <dgm:prSet/>
      <dgm:spPr/>
    </dgm:pt>
    <dgm:pt modelId="{9B29B683-0DDD-4B67-A253-6EF9BA2D6E8A}">
      <dgm:prSet phldrT="[Texto]"/>
      <dgm:spPr/>
      <dgm:t>
        <a:bodyPr/>
        <a:lstStyle/>
        <a:p>
          <a:r>
            <a:rPr lang="es-ES" b="1" i="0" u="none" dirty="0" smtClean="0">
              <a:solidFill>
                <a:schemeClr val="accent3">
                  <a:lumMod val="50000"/>
                </a:schemeClr>
              </a:solidFill>
            </a:rPr>
            <a:t>gestión de proyectos</a:t>
          </a:r>
          <a:r>
            <a:rPr lang="es-ES" u="sng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rPr>
            <a:t> </a:t>
          </a:r>
          <a:r>
            <a:rPr lang="es-ES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de </a:t>
          </a:r>
          <a:r>
            <a:rPr lang="es-ES" dirty="0" err="1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I+D+i</a:t>
          </a:r>
          <a:endParaRPr lang="es-CO" dirty="0"/>
        </a:p>
      </dgm:t>
    </dgm:pt>
    <dgm:pt modelId="{132188E8-8DBD-413D-A536-5C7EE28DCDAA}" type="parTrans" cxnId="{6800C1F0-8C3C-4C09-8D69-AEF5D59CCC6A}">
      <dgm:prSet/>
      <dgm:spPr/>
    </dgm:pt>
    <dgm:pt modelId="{841617EC-EB8F-420E-85E3-913DAC6B0787}" type="sibTrans" cxnId="{6800C1F0-8C3C-4C09-8D69-AEF5D59CCC6A}">
      <dgm:prSet/>
      <dgm:spPr/>
    </dgm:pt>
    <dgm:pt modelId="{898DEB5A-F0E5-4A80-852D-4D98FE8D6FD5}" type="pres">
      <dgm:prSet presAssocID="{8A8D1209-EEA2-4C83-B00C-C7541DF8DD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4649B5C-01C8-44EB-8FE0-48350F67C738}" type="pres">
      <dgm:prSet presAssocID="{6EF2B7DC-675B-4D2E-8D41-93A2A3CC6A41}" presName="composite" presStyleCnt="0"/>
      <dgm:spPr/>
    </dgm:pt>
    <dgm:pt modelId="{179F3DCD-B1C9-4480-86AD-6FA33455E004}" type="pres">
      <dgm:prSet presAssocID="{6EF2B7DC-675B-4D2E-8D41-93A2A3CC6A4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5854EA3-1582-4BB8-8926-BF6AE520795F}" type="pres">
      <dgm:prSet presAssocID="{6EF2B7DC-675B-4D2E-8D41-93A2A3CC6A41}" presName="desTx" presStyleLbl="alignAccFollowNode1" presStyleIdx="0" presStyleCnt="4" custScaleX="102256" custScaleY="94284" custLinFactNeighborX="211" custLinFactNeighborY="-341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ABC1A7-4FD3-49E8-BED7-D89249F5DD03}" type="pres">
      <dgm:prSet presAssocID="{6BE706C9-6032-4BAD-A2AE-78DCAE537842}" presName="space" presStyleCnt="0"/>
      <dgm:spPr/>
    </dgm:pt>
    <dgm:pt modelId="{B104B0D5-E8E3-4BE8-ADF7-5E217EAF9F7D}" type="pres">
      <dgm:prSet presAssocID="{7A743273-31DF-4376-8995-5CB5770E77C1}" presName="composite" presStyleCnt="0"/>
      <dgm:spPr/>
    </dgm:pt>
    <dgm:pt modelId="{D1DAB87A-977F-4107-8A9C-45B777AC48C8}" type="pres">
      <dgm:prSet presAssocID="{7A743273-31DF-4376-8995-5CB5770E77C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16D458-6222-4C22-98B4-D840449AE9C4}" type="pres">
      <dgm:prSet presAssocID="{7A743273-31DF-4376-8995-5CB5770E77C1}" presName="desTx" presStyleLbl="alignAccFollowNode1" presStyleIdx="1" presStyleCnt="4" custScaleX="100000" custLinFactNeighborX="1485" custLinFactNeighborY="87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7F80C40-15AF-4590-8DE9-AAB9FA2CF566}" type="pres">
      <dgm:prSet presAssocID="{E00D1C08-610F-415A-81E2-AF4A79F99861}" presName="space" presStyleCnt="0"/>
      <dgm:spPr/>
    </dgm:pt>
    <dgm:pt modelId="{74F190C6-6DAF-47E3-BF22-042C9A2C84D2}" type="pres">
      <dgm:prSet presAssocID="{270458F5-8A68-4D56-B0C8-73EFD73C6190}" presName="composite" presStyleCnt="0"/>
      <dgm:spPr/>
    </dgm:pt>
    <dgm:pt modelId="{55BAEE69-D499-4D8E-9E09-C01097BF06EF}" type="pres">
      <dgm:prSet presAssocID="{270458F5-8A68-4D56-B0C8-73EFD73C619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ADD848-9EE3-4C20-838A-6B1BA624B80D}" type="pres">
      <dgm:prSet presAssocID="{270458F5-8A68-4D56-B0C8-73EFD73C6190}" presName="desTx" presStyleLbl="alignAccFollowNode1" presStyleIdx="2" presStyleCnt="4" custLinFactNeighborX="437" custLinFactNeighborY="87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6885054-12E1-429A-8AA9-00F3B8FEE34F}" type="pres">
      <dgm:prSet presAssocID="{CCB48D2D-9F14-4576-A0B8-F1A7E4593B22}" presName="space" presStyleCnt="0"/>
      <dgm:spPr/>
    </dgm:pt>
    <dgm:pt modelId="{E7628809-AFEA-4CAB-9126-E4D7DDDA2CF6}" type="pres">
      <dgm:prSet presAssocID="{147065A0-9D68-4A2B-8A29-47588FBB9420}" presName="composite" presStyleCnt="0"/>
      <dgm:spPr/>
    </dgm:pt>
    <dgm:pt modelId="{FF51936D-CDFF-4624-BFBF-BC7262CE5072}" type="pres">
      <dgm:prSet presAssocID="{147065A0-9D68-4A2B-8A29-47588FBB942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A410EA7-3785-4F70-9976-A22999CDA558}" type="pres">
      <dgm:prSet presAssocID="{147065A0-9D68-4A2B-8A29-47588FBB9420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5953D79-5359-46CC-8AE7-03249F4B066D}" srcId="{8A8D1209-EEA2-4C83-B00C-C7541DF8DD97}" destId="{7A743273-31DF-4376-8995-5CB5770E77C1}" srcOrd="1" destOrd="0" parTransId="{46BD0206-A5D8-4E13-A379-D248C5C42169}" sibTransId="{E00D1C08-610F-415A-81E2-AF4A79F99861}"/>
    <dgm:cxn modelId="{F2514F4D-547E-4696-B977-EBC5002FC6D1}" type="presOf" srcId="{76EB8B88-E589-4562-8793-04E37FEC5D30}" destId="{D8ADD848-9EE3-4C20-838A-6B1BA624B80D}" srcOrd="0" destOrd="4" presId="urn:microsoft.com/office/officeart/2005/8/layout/hList1"/>
    <dgm:cxn modelId="{D8AB71D1-E445-499B-87E1-CE4577540B8E}" type="presOf" srcId="{9B29B683-0DDD-4B67-A253-6EF9BA2D6E8A}" destId="{D8ADD848-9EE3-4C20-838A-6B1BA624B80D}" srcOrd="0" destOrd="3" presId="urn:microsoft.com/office/officeart/2005/8/layout/hList1"/>
    <dgm:cxn modelId="{6C901FD4-4B00-4FB2-B584-B738498EBC60}" srcId="{7A743273-31DF-4376-8995-5CB5770E77C1}" destId="{9D475F44-4D19-4767-A22E-3655BFE25E7E}" srcOrd="0" destOrd="0" parTransId="{8A1AB587-BE6F-47F5-8A0D-1758EC1858D6}" sibTransId="{3B48CB9D-DC1D-4FC2-A8DA-4E892BDE3489}"/>
    <dgm:cxn modelId="{2EFCC40F-2BD2-46EB-96DB-570600AA2F47}" srcId="{270458F5-8A68-4D56-B0C8-73EFD73C6190}" destId="{FA8C3FCC-4954-4683-BA0A-D9DC8B1B0B4C}" srcOrd="2" destOrd="0" parTransId="{63412176-0CE2-4777-A533-3A6F4427E470}" sibTransId="{71228764-4684-4A49-8FE5-01A6233E3938}"/>
    <dgm:cxn modelId="{3E43BFD6-4F6A-40D2-B413-CDE285BEFEF2}" type="presOf" srcId="{97282469-D916-4A41-959C-87421375567A}" destId="{D5854EA3-1582-4BB8-8926-BF6AE520795F}" srcOrd="0" destOrd="0" presId="urn:microsoft.com/office/officeart/2005/8/layout/hList1"/>
    <dgm:cxn modelId="{B18240ED-2CEF-45BD-B407-D1C97735DDC1}" type="presOf" srcId="{42434501-4FC9-4AE5-B175-D90D3F5FD621}" destId="{D5854EA3-1582-4BB8-8926-BF6AE520795F}" srcOrd="0" destOrd="1" presId="urn:microsoft.com/office/officeart/2005/8/layout/hList1"/>
    <dgm:cxn modelId="{6800C1F0-8C3C-4C09-8D69-AEF5D59CCC6A}" srcId="{270458F5-8A68-4D56-B0C8-73EFD73C6190}" destId="{9B29B683-0DDD-4B67-A253-6EF9BA2D6E8A}" srcOrd="3" destOrd="0" parTransId="{132188E8-8DBD-413D-A536-5C7EE28DCDAA}" sibTransId="{841617EC-EB8F-420E-85E3-913DAC6B0787}"/>
    <dgm:cxn modelId="{5E952464-C95E-4016-892A-86E55B0E1ACF}" srcId="{8A8D1209-EEA2-4C83-B00C-C7541DF8DD97}" destId="{270458F5-8A68-4D56-B0C8-73EFD73C6190}" srcOrd="2" destOrd="0" parTransId="{2F107D10-1ECB-4C5B-9332-E2D124DB49E2}" sibTransId="{CCB48D2D-9F14-4576-A0B8-F1A7E4593B22}"/>
    <dgm:cxn modelId="{3B7C0E1D-70E5-4DE4-B708-52F7333BB06B}" type="presOf" srcId="{8A8D1209-EEA2-4C83-B00C-C7541DF8DD97}" destId="{898DEB5A-F0E5-4A80-852D-4D98FE8D6FD5}" srcOrd="0" destOrd="0" presId="urn:microsoft.com/office/officeart/2005/8/layout/hList1"/>
    <dgm:cxn modelId="{128A9645-5877-48DE-8D4B-B95F34EFBDD0}" type="presOf" srcId="{A0CF14C2-6B0F-42FC-9C73-23589739B8FE}" destId="{0A410EA7-3785-4F70-9976-A22999CDA558}" srcOrd="0" destOrd="0" presId="urn:microsoft.com/office/officeart/2005/8/layout/hList1"/>
    <dgm:cxn modelId="{898C8663-B7B2-45CC-984B-E736AB350770}" type="presOf" srcId="{147065A0-9D68-4A2B-8A29-47588FBB9420}" destId="{FF51936D-CDFF-4624-BFBF-BC7262CE5072}" srcOrd="0" destOrd="0" presId="urn:microsoft.com/office/officeart/2005/8/layout/hList1"/>
    <dgm:cxn modelId="{DD7DE1ED-8D41-49EB-8FA3-F377C959F1A8}" type="presOf" srcId="{8657A82E-2171-451A-A504-C4EFD27AE4A2}" destId="{C916D458-6222-4C22-98B4-D840449AE9C4}" srcOrd="0" destOrd="1" presId="urn:microsoft.com/office/officeart/2005/8/layout/hList1"/>
    <dgm:cxn modelId="{299F9A45-6257-40CD-B054-8E836BBA41F9}" type="presOf" srcId="{7A743273-31DF-4376-8995-5CB5770E77C1}" destId="{D1DAB87A-977F-4107-8A9C-45B777AC48C8}" srcOrd="0" destOrd="0" presId="urn:microsoft.com/office/officeart/2005/8/layout/hList1"/>
    <dgm:cxn modelId="{17346FA0-F490-4A85-BBC0-E18B675E1A8A}" type="presOf" srcId="{9D475F44-4D19-4767-A22E-3655BFE25E7E}" destId="{C916D458-6222-4C22-98B4-D840449AE9C4}" srcOrd="0" destOrd="0" presId="urn:microsoft.com/office/officeart/2005/8/layout/hList1"/>
    <dgm:cxn modelId="{AF00B893-C5C9-4EFD-821C-C49E2D75DC9F}" type="presOf" srcId="{FA8C3FCC-4954-4683-BA0A-D9DC8B1B0B4C}" destId="{D8ADD848-9EE3-4C20-838A-6B1BA624B80D}" srcOrd="0" destOrd="2" presId="urn:microsoft.com/office/officeart/2005/8/layout/hList1"/>
    <dgm:cxn modelId="{F8954D01-A157-4F88-8FB0-2873677D744F}" srcId="{147065A0-9D68-4A2B-8A29-47588FBB9420}" destId="{A0CF14C2-6B0F-42FC-9C73-23589739B8FE}" srcOrd="0" destOrd="0" parTransId="{77105771-8167-4D1C-84D4-79A4E0F037AB}" sibTransId="{C9D02173-E1F9-4AE8-856A-FC67D82979F9}"/>
    <dgm:cxn modelId="{D974EF2D-FFD1-4ED1-8F99-5E4746C29FEF}" type="presOf" srcId="{A0F06F97-499D-472D-AD32-75A84E999CE5}" destId="{D8ADD848-9EE3-4C20-838A-6B1BA624B80D}" srcOrd="0" destOrd="1" presId="urn:microsoft.com/office/officeart/2005/8/layout/hList1"/>
    <dgm:cxn modelId="{7C081792-B8B2-41A1-8FB1-E14C8867C605}" type="presOf" srcId="{270458F5-8A68-4D56-B0C8-73EFD73C6190}" destId="{55BAEE69-D499-4D8E-9E09-C01097BF06EF}" srcOrd="0" destOrd="0" presId="urn:microsoft.com/office/officeart/2005/8/layout/hList1"/>
    <dgm:cxn modelId="{5C1FCEF1-9D46-4CF3-BF57-4B2ED7BD4CEB}" type="presOf" srcId="{6EF2B7DC-675B-4D2E-8D41-93A2A3CC6A41}" destId="{179F3DCD-B1C9-4480-86AD-6FA33455E004}" srcOrd="0" destOrd="0" presId="urn:microsoft.com/office/officeart/2005/8/layout/hList1"/>
    <dgm:cxn modelId="{3FDC0A3E-DE6E-4035-A341-EF3103B99A18}" srcId="{8A8D1209-EEA2-4C83-B00C-C7541DF8DD97}" destId="{147065A0-9D68-4A2B-8A29-47588FBB9420}" srcOrd="3" destOrd="0" parTransId="{ABA823AF-F11D-4BFA-834A-4E4FDDF7E1BD}" sibTransId="{19AD50E4-340B-4D04-8AD7-266C8E5834E6}"/>
    <dgm:cxn modelId="{60683040-F3EC-4B71-A546-8C871811AF29}" srcId="{270458F5-8A68-4D56-B0C8-73EFD73C6190}" destId="{810820C6-3EB8-4CF7-8C64-368F48643A63}" srcOrd="0" destOrd="0" parTransId="{A0A62897-21C8-4D48-B575-D067A422D994}" sibTransId="{158F6CBE-38F6-43C0-A62E-548030D799EC}"/>
    <dgm:cxn modelId="{F58BD2B8-ECAC-483A-941B-770E98EB3B9B}" srcId="{8A8D1209-EEA2-4C83-B00C-C7541DF8DD97}" destId="{6EF2B7DC-675B-4D2E-8D41-93A2A3CC6A41}" srcOrd="0" destOrd="0" parTransId="{2418298A-D52B-4033-889E-2EC0F1CD73C8}" sibTransId="{6BE706C9-6032-4BAD-A2AE-78DCAE537842}"/>
    <dgm:cxn modelId="{6EB5C96E-3104-4937-A8AE-8BB390AB11C3}" type="presOf" srcId="{810820C6-3EB8-4CF7-8C64-368F48643A63}" destId="{D8ADD848-9EE3-4C20-838A-6B1BA624B80D}" srcOrd="0" destOrd="0" presId="urn:microsoft.com/office/officeart/2005/8/layout/hList1"/>
    <dgm:cxn modelId="{7C9A85AE-91C4-47D8-825E-FF65650DCCB8}" srcId="{270458F5-8A68-4D56-B0C8-73EFD73C6190}" destId="{76EB8B88-E589-4562-8793-04E37FEC5D30}" srcOrd="4" destOrd="0" parTransId="{98D5BF19-9155-42A1-A2BC-6264175EEA12}" sibTransId="{FE74662D-0A33-4CCE-9A3E-7D88A084D234}"/>
    <dgm:cxn modelId="{6AE3E46E-DD81-4419-9DC8-2F5E53667EDA}" srcId="{6EF2B7DC-675B-4D2E-8D41-93A2A3CC6A41}" destId="{42434501-4FC9-4AE5-B175-D90D3F5FD621}" srcOrd="1" destOrd="0" parTransId="{E2F9D48B-4BCA-4435-89A1-DA94765C9EA6}" sibTransId="{D8BEC1CB-E71E-409A-B7BC-FF73FF80DC73}"/>
    <dgm:cxn modelId="{59E62853-CDEC-49AA-80C2-663204E0A0E5}" srcId="{6EF2B7DC-675B-4D2E-8D41-93A2A3CC6A41}" destId="{97282469-D916-4A41-959C-87421375567A}" srcOrd="0" destOrd="0" parTransId="{3D684BA6-8FAD-4D32-ADC4-20282B1EE61D}" sibTransId="{4A8F924C-6E5E-4A14-A284-CB7EAA404FA6}"/>
    <dgm:cxn modelId="{A1CD9755-110D-4103-8EFF-20907158A857}" srcId="{270458F5-8A68-4D56-B0C8-73EFD73C6190}" destId="{A0F06F97-499D-472D-AD32-75A84E999CE5}" srcOrd="1" destOrd="0" parTransId="{ECE34A09-2800-4883-81CF-7C2A29729E7E}" sibTransId="{52F18ABB-C208-44D5-B8B7-8DE7891108DF}"/>
    <dgm:cxn modelId="{C11BF889-AD8D-4FEC-BF4A-8951E619A676}" srcId="{7A743273-31DF-4376-8995-5CB5770E77C1}" destId="{8657A82E-2171-451A-A504-C4EFD27AE4A2}" srcOrd="1" destOrd="0" parTransId="{F9312774-6DB0-4A24-95EE-A36F93BFAA4E}" sibTransId="{0DF1D0E4-FBEF-49B2-B74E-13C635F7BEE0}"/>
    <dgm:cxn modelId="{413C7F2A-4709-4D12-BC0C-16DF9876F27A}" type="presParOf" srcId="{898DEB5A-F0E5-4A80-852D-4D98FE8D6FD5}" destId="{C4649B5C-01C8-44EB-8FE0-48350F67C738}" srcOrd="0" destOrd="0" presId="urn:microsoft.com/office/officeart/2005/8/layout/hList1"/>
    <dgm:cxn modelId="{D28335D3-394A-49BF-B179-84B7CCBED50E}" type="presParOf" srcId="{C4649B5C-01C8-44EB-8FE0-48350F67C738}" destId="{179F3DCD-B1C9-4480-86AD-6FA33455E004}" srcOrd="0" destOrd="0" presId="urn:microsoft.com/office/officeart/2005/8/layout/hList1"/>
    <dgm:cxn modelId="{864A5A9E-D48A-4CC4-8BF5-07764369130C}" type="presParOf" srcId="{C4649B5C-01C8-44EB-8FE0-48350F67C738}" destId="{D5854EA3-1582-4BB8-8926-BF6AE520795F}" srcOrd="1" destOrd="0" presId="urn:microsoft.com/office/officeart/2005/8/layout/hList1"/>
    <dgm:cxn modelId="{643A821B-4460-4548-896C-CE7A24403A8F}" type="presParOf" srcId="{898DEB5A-F0E5-4A80-852D-4D98FE8D6FD5}" destId="{F2ABC1A7-4FD3-49E8-BED7-D89249F5DD03}" srcOrd="1" destOrd="0" presId="urn:microsoft.com/office/officeart/2005/8/layout/hList1"/>
    <dgm:cxn modelId="{19FF2913-26B4-4788-97D2-32481E8DF872}" type="presParOf" srcId="{898DEB5A-F0E5-4A80-852D-4D98FE8D6FD5}" destId="{B104B0D5-E8E3-4BE8-ADF7-5E217EAF9F7D}" srcOrd="2" destOrd="0" presId="urn:microsoft.com/office/officeart/2005/8/layout/hList1"/>
    <dgm:cxn modelId="{55F1E4F9-0FD2-44E4-B4B5-3FD432E56932}" type="presParOf" srcId="{B104B0D5-E8E3-4BE8-ADF7-5E217EAF9F7D}" destId="{D1DAB87A-977F-4107-8A9C-45B777AC48C8}" srcOrd="0" destOrd="0" presId="urn:microsoft.com/office/officeart/2005/8/layout/hList1"/>
    <dgm:cxn modelId="{3E7351E5-E803-46CC-8653-2B7844F6D507}" type="presParOf" srcId="{B104B0D5-E8E3-4BE8-ADF7-5E217EAF9F7D}" destId="{C916D458-6222-4C22-98B4-D840449AE9C4}" srcOrd="1" destOrd="0" presId="urn:microsoft.com/office/officeart/2005/8/layout/hList1"/>
    <dgm:cxn modelId="{AC01C525-7422-4EE6-9B18-FCC8BB0D0CED}" type="presParOf" srcId="{898DEB5A-F0E5-4A80-852D-4D98FE8D6FD5}" destId="{D7F80C40-15AF-4590-8DE9-AAB9FA2CF566}" srcOrd="3" destOrd="0" presId="urn:microsoft.com/office/officeart/2005/8/layout/hList1"/>
    <dgm:cxn modelId="{DF398A64-7749-4295-ADA1-2E769EB2FD62}" type="presParOf" srcId="{898DEB5A-F0E5-4A80-852D-4D98FE8D6FD5}" destId="{74F190C6-6DAF-47E3-BF22-042C9A2C84D2}" srcOrd="4" destOrd="0" presId="urn:microsoft.com/office/officeart/2005/8/layout/hList1"/>
    <dgm:cxn modelId="{0B2F2D8F-9C98-4330-ACA9-6BBBA186FC7D}" type="presParOf" srcId="{74F190C6-6DAF-47E3-BF22-042C9A2C84D2}" destId="{55BAEE69-D499-4D8E-9E09-C01097BF06EF}" srcOrd="0" destOrd="0" presId="urn:microsoft.com/office/officeart/2005/8/layout/hList1"/>
    <dgm:cxn modelId="{2BB20FD3-0BC1-4314-B2EA-3933AA887622}" type="presParOf" srcId="{74F190C6-6DAF-47E3-BF22-042C9A2C84D2}" destId="{D8ADD848-9EE3-4C20-838A-6B1BA624B80D}" srcOrd="1" destOrd="0" presId="urn:microsoft.com/office/officeart/2005/8/layout/hList1"/>
    <dgm:cxn modelId="{6702E252-BA38-49C4-AE8B-8DC562F73DA8}" type="presParOf" srcId="{898DEB5A-F0E5-4A80-852D-4D98FE8D6FD5}" destId="{86885054-12E1-429A-8AA9-00F3B8FEE34F}" srcOrd="5" destOrd="0" presId="urn:microsoft.com/office/officeart/2005/8/layout/hList1"/>
    <dgm:cxn modelId="{8D43441E-7B52-4495-9DDF-B138293EA4AE}" type="presParOf" srcId="{898DEB5A-F0E5-4A80-852D-4D98FE8D6FD5}" destId="{E7628809-AFEA-4CAB-9126-E4D7DDDA2CF6}" srcOrd="6" destOrd="0" presId="urn:microsoft.com/office/officeart/2005/8/layout/hList1"/>
    <dgm:cxn modelId="{0596086D-5E81-4077-9478-E9CF9E6430CB}" type="presParOf" srcId="{E7628809-AFEA-4CAB-9126-E4D7DDDA2CF6}" destId="{FF51936D-CDFF-4624-BFBF-BC7262CE5072}" srcOrd="0" destOrd="0" presId="urn:microsoft.com/office/officeart/2005/8/layout/hList1"/>
    <dgm:cxn modelId="{F6ECE0DF-CBC3-464C-ACD4-6233CE562B3C}" type="presParOf" srcId="{E7628809-AFEA-4CAB-9126-E4D7DDDA2CF6}" destId="{0A410EA7-3785-4F70-9976-A22999CDA55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CFA00D-F461-46A0-927E-73FC560DB9DE}" type="doc">
      <dgm:prSet loTypeId="urn:microsoft.com/office/officeart/2005/8/layout/hList2#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116B76A1-9724-40EF-8911-3CEBC04D6E5D}">
      <dgm:prSet phldrT="[Texto]" custT="1"/>
      <dgm:spPr/>
      <dgm:t>
        <a:bodyPr/>
        <a:lstStyle/>
        <a:p>
          <a:pPr algn="ctr"/>
          <a:r>
            <a:rPr lang="es-CO" sz="1800" b="1" dirty="0" smtClean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Fortalecimiento de capacidades</a:t>
          </a:r>
          <a:endParaRPr lang="es-CO" sz="1800" b="1" dirty="0">
            <a:solidFill>
              <a:schemeClr val="bg2">
                <a:lumMod val="9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0FF29AC5-4942-4D7B-8B1F-606DF0AE3959}" type="parTrans" cxnId="{3079DCF1-E19B-43EA-BEE5-8FC2CBA82FD7}">
      <dgm:prSet/>
      <dgm:spPr/>
      <dgm:t>
        <a:bodyPr/>
        <a:lstStyle/>
        <a:p>
          <a:endParaRPr lang="es-CO"/>
        </a:p>
      </dgm:t>
    </dgm:pt>
    <dgm:pt modelId="{59CF8A1B-2B87-4332-B011-811DF48DC2F1}" type="sibTrans" cxnId="{3079DCF1-E19B-43EA-BEE5-8FC2CBA82FD7}">
      <dgm:prSet/>
      <dgm:spPr/>
      <dgm:t>
        <a:bodyPr/>
        <a:lstStyle/>
        <a:p>
          <a:endParaRPr lang="es-CO"/>
        </a:p>
      </dgm:t>
    </dgm:pt>
    <dgm:pt modelId="{0956BF12-A12C-478A-A443-5125CADF61F2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Infraestructura: Equipos, laboratorios, </a:t>
          </a:r>
          <a:r>
            <a:rPr lang="es-CO" sz="1200" dirty="0" err="1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TICs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7B280420-4FA9-4DD2-B71D-DCAC481BE410}" type="parTrans" cxnId="{78F92CE6-8E73-47EF-9763-AB06E064F12B}">
      <dgm:prSet/>
      <dgm:spPr/>
      <dgm:t>
        <a:bodyPr/>
        <a:lstStyle/>
        <a:p>
          <a:endParaRPr lang="es-CO"/>
        </a:p>
      </dgm:t>
    </dgm:pt>
    <dgm:pt modelId="{71DDFF0D-9C7A-4A23-A041-41BA6D29C65F}" type="sibTrans" cxnId="{78F92CE6-8E73-47EF-9763-AB06E064F12B}">
      <dgm:prSet/>
      <dgm:spPr/>
      <dgm:t>
        <a:bodyPr/>
        <a:lstStyle/>
        <a:p>
          <a:endParaRPr lang="es-CO"/>
        </a:p>
      </dgm:t>
    </dgm:pt>
    <dgm:pt modelId="{D2C90198-EF44-4A9D-8ED6-339501F75133}">
      <dgm:prSet phldrT="[Texto]" custT="1"/>
      <dgm:spPr/>
      <dgm:t>
        <a:bodyPr/>
        <a:lstStyle/>
        <a:p>
          <a:pPr algn="ctr"/>
          <a:r>
            <a:rPr lang="es-CO" sz="1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Fortalecimiento institucional </a:t>
          </a:r>
          <a:endParaRPr lang="es-CO" sz="1800" b="1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A247B0D8-0234-4484-9046-F5296D02A325}" type="parTrans" cxnId="{3B196BE6-C872-47FF-BA1B-704267BF0F88}">
      <dgm:prSet/>
      <dgm:spPr/>
      <dgm:t>
        <a:bodyPr/>
        <a:lstStyle/>
        <a:p>
          <a:endParaRPr lang="es-CO"/>
        </a:p>
      </dgm:t>
    </dgm:pt>
    <dgm:pt modelId="{0A87A6F9-3F71-4F17-B346-D49BE349086C}" type="sibTrans" cxnId="{3B196BE6-C872-47FF-BA1B-704267BF0F88}">
      <dgm:prSet/>
      <dgm:spPr/>
      <dgm:t>
        <a:bodyPr/>
        <a:lstStyle/>
        <a:p>
          <a:endParaRPr lang="es-CO"/>
        </a:p>
      </dgm:t>
    </dgm:pt>
    <dgm:pt modelId="{8A520B8A-61C6-4CCF-9072-2AE8F111971B}">
      <dgm:prSet phldrT="[Texto]" custT="1"/>
      <dgm:spPr/>
      <dgm:t>
        <a:bodyPr/>
        <a:lstStyle/>
        <a:p>
          <a:pPr algn="ctr"/>
          <a:r>
            <a:rPr lang="es-CO" sz="1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Apropiación social</a:t>
          </a:r>
        </a:p>
        <a:p>
          <a:pPr algn="ctr"/>
          <a:endParaRPr lang="es-CO" sz="500" dirty="0" smtClean="0">
            <a:solidFill>
              <a:schemeClr val="accent1">
                <a:lumMod val="75000"/>
              </a:schemeClr>
            </a:solidFill>
          </a:endParaRPr>
        </a:p>
        <a:p>
          <a:pPr algn="ctr"/>
          <a:endParaRPr lang="es-CO" sz="500" dirty="0" smtClean="0">
            <a:solidFill>
              <a:schemeClr val="accent1">
                <a:lumMod val="75000"/>
              </a:schemeClr>
            </a:solidFill>
          </a:endParaRPr>
        </a:p>
        <a:p>
          <a:pPr algn="ctr"/>
          <a:endParaRPr lang="es-CO" sz="500" dirty="0" smtClean="0">
            <a:solidFill>
              <a:schemeClr val="accent1">
                <a:lumMod val="75000"/>
              </a:schemeClr>
            </a:solidFill>
          </a:endParaRPr>
        </a:p>
        <a:p>
          <a:pPr algn="ctr"/>
          <a:endParaRPr lang="es-CO" sz="500" dirty="0">
            <a:solidFill>
              <a:schemeClr val="accent1">
                <a:lumMod val="75000"/>
              </a:schemeClr>
            </a:solidFill>
          </a:endParaRPr>
        </a:p>
      </dgm:t>
    </dgm:pt>
    <dgm:pt modelId="{E5907FF1-D94C-4DB8-8A8F-FD9A3B5A38BB}" type="parTrans" cxnId="{47BA3443-60F6-46CA-AE1D-28993E1498E1}">
      <dgm:prSet/>
      <dgm:spPr/>
      <dgm:t>
        <a:bodyPr/>
        <a:lstStyle/>
        <a:p>
          <a:endParaRPr lang="es-CO"/>
        </a:p>
      </dgm:t>
    </dgm:pt>
    <dgm:pt modelId="{36740E35-4373-423D-80AF-695647F1B5FB}" type="sibTrans" cxnId="{47BA3443-60F6-46CA-AE1D-28993E1498E1}">
      <dgm:prSet/>
      <dgm:spPr/>
      <dgm:t>
        <a:bodyPr/>
        <a:lstStyle/>
        <a:p>
          <a:endParaRPr lang="es-CO"/>
        </a:p>
      </dgm:t>
    </dgm:pt>
    <dgm:pt modelId="{1E41EAE3-8BF2-477F-AD51-1E0A588CCE25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Apoyo financiero a la protección de resultados de la investigación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F86DAE67-F9FC-467B-B5CD-80AEF477CA74}" type="parTrans" cxnId="{DFCB0E30-E03D-4507-9E5F-AF45467FC5A2}">
      <dgm:prSet/>
      <dgm:spPr/>
      <dgm:t>
        <a:bodyPr/>
        <a:lstStyle/>
        <a:p>
          <a:endParaRPr lang="es-CO"/>
        </a:p>
      </dgm:t>
    </dgm:pt>
    <dgm:pt modelId="{FDE21629-7B2F-485F-9BEB-4B4AC6296E82}" type="sibTrans" cxnId="{DFCB0E30-E03D-4507-9E5F-AF45467FC5A2}">
      <dgm:prSet/>
      <dgm:spPr/>
      <dgm:t>
        <a:bodyPr/>
        <a:lstStyle/>
        <a:p>
          <a:endParaRPr lang="es-CO"/>
        </a:p>
      </dgm:t>
    </dgm:pt>
    <dgm:pt modelId="{39942F4D-E9CE-419E-B915-719F3E2FB5A3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Apoyo financiero a la asesoría en negociación de la PI.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9D294734-D81E-4956-933D-716BDA210A02}" type="parTrans" cxnId="{AF66DCAA-DB0A-4C0F-9F75-BDACE057E6D3}">
      <dgm:prSet/>
      <dgm:spPr/>
      <dgm:t>
        <a:bodyPr/>
        <a:lstStyle/>
        <a:p>
          <a:endParaRPr lang="es-CO"/>
        </a:p>
      </dgm:t>
    </dgm:pt>
    <dgm:pt modelId="{0188C2C0-55E2-4703-9D01-659366D0355F}" type="sibTrans" cxnId="{AF66DCAA-DB0A-4C0F-9F75-BDACE057E6D3}">
      <dgm:prSet/>
      <dgm:spPr/>
      <dgm:t>
        <a:bodyPr/>
        <a:lstStyle/>
        <a:p>
          <a:endParaRPr lang="es-CO"/>
        </a:p>
      </dgm:t>
    </dgm:pt>
    <dgm:pt modelId="{83C1BD96-10E4-4AC4-8FA3-1460D27EAF3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Capacitación en gestión del conocimiento y la innovación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2346C1AF-524A-4C9B-91FF-4D589AB02843}" type="parTrans" cxnId="{3CF32E25-3A23-4539-9450-9A2DF89B1C9F}">
      <dgm:prSet/>
      <dgm:spPr/>
      <dgm:t>
        <a:bodyPr/>
        <a:lstStyle/>
        <a:p>
          <a:endParaRPr lang="es-CO"/>
        </a:p>
      </dgm:t>
    </dgm:pt>
    <dgm:pt modelId="{4F4C856E-A1C4-4C9F-96D8-8E61214C72B7}" type="sibTrans" cxnId="{3CF32E25-3A23-4539-9450-9A2DF89B1C9F}">
      <dgm:prSet/>
      <dgm:spPr/>
      <dgm:t>
        <a:bodyPr/>
        <a:lstStyle/>
        <a:p>
          <a:endParaRPr lang="es-CO"/>
        </a:p>
      </dgm:t>
    </dgm:pt>
    <dgm:pt modelId="{1A2098E8-7F74-4ABA-AE78-379635D1BED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Capacitación en gestión de la PI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431CBD4D-8205-419B-A103-95E866B6524C}" type="parTrans" cxnId="{3963D188-4585-4D32-B573-1B4CA63DF30D}">
      <dgm:prSet/>
      <dgm:spPr/>
      <dgm:t>
        <a:bodyPr/>
        <a:lstStyle/>
        <a:p>
          <a:endParaRPr lang="es-CO"/>
        </a:p>
      </dgm:t>
    </dgm:pt>
    <dgm:pt modelId="{4439B214-2231-4ED6-BD1A-972A64DF171C}" type="sibTrans" cxnId="{3963D188-4585-4D32-B573-1B4CA63DF30D}">
      <dgm:prSet/>
      <dgm:spPr/>
      <dgm:t>
        <a:bodyPr/>
        <a:lstStyle/>
        <a:p>
          <a:endParaRPr lang="es-CO"/>
        </a:p>
      </dgm:t>
    </dgm:pt>
    <dgm:pt modelId="{E4D57B0F-A988-442F-9D56-0A254265985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Capacitación en prospectiva y vigilancia tecnológica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C7DF0D52-C63B-455F-B0E6-41D3605E646E}" type="parTrans" cxnId="{84623FE9-2FA9-44B6-89B3-B3FAEE06AE48}">
      <dgm:prSet/>
      <dgm:spPr/>
      <dgm:t>
        <a:bodyPr/>
        <a:lstStyle/>
        <a:p>
          <a:endParaRPr lang="es-CO"/>
        </a:p>
      </dgm:t>
    </dgm:pt>
    <dgm:pt modelId="{61358AB9-091F-41CC-BED6-05AF4D0FA72F}" type="sibTrans" cxnId="{84623FE9-2FA9-44B6-89B3-B3FAEE06AE48}">
      <dgm:prSet/>
      <dgm:spPr/>
      <dgm:t>
        <a:bodyPr/>
        <a:lstStyle/>
        <a:p>
          <a:endParaRPr lang="es-CO"/>
        </a:p>
      </dgm:t>
    </dgm:pt>
    <dgm:pt modelId="{5F99019D-477B-42CA-A5F8-E7929C210362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Capacitación en negociación de PI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EF48AC94-E7B8-4B57-88AA-21EDE4050FBC}" type="parTrans" cxnId="{261B8073-9341-46F0-B841-2B2C40756EEB}">
      <dgm:prSet/>
      <dgm:spPr/>
      <dgm:t>
        <a:bodyPr/>
        <a:lstStyle/>
        <a:p>
          <a:endParaRPr lang="es-CO"/>
        </a:p>
      </dgm:t>
    </dgm:pt>
    <dgm:pt modelId="{96F04026-29E1-486A-94C6-C137983B60D9}" type="sibTrans" cxnId="{261B8073-9341-46F0-B841-2B2C40756EEB}">
      <dgm:prSet/>
      <dgm:spPr/>
      <dgm:t>
        <a:bodyPr/>
        <a:lstStyle/>
        <a:p>
          <a:endParaRPr lang="es-CO"/>
        </a:p>
      </dgm:t>
    </dgm:pt>
    <dgm:pt modelId="{E035A46B-D679-4CB6-8E35-882DA07FFCFB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Conformación de redes de gestión de la propiedad intelectual que vinculen a centros de I+D+I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DFC58261-EB44-4B8F-84BA-E4C97752F019}" type="parTrans" cxnId="{F5DE0C77-A559-4556-9839-FA7467946962}">
      <dgm:prSet/>
      <dgm:spPr/>
      <dgm:t>
        <a:bodyPr/>
        <a:lstStyle/>
        <a:p>
          <a:endParaRPr lang="es-CO"/>
        </a:p>
      </dgm:t>
    </dgm:pt>
    <dgm:pt modelId="{46935EF7-E3E5-4289-BB3B-56BCE2D688BB}" type="sibTrans" cxnId="{F5DE0C77-A559-4556-9839-FA7467946962}">
      <dgm:prSet/>
      <dgm:spPr/>
      <dgm:t>
        <a:bodyPr/>
        <a:lstStyle/>
        <a:p>
          <a:endParaRPr lang="es-CO"/>
        </a:p>
      </dgm:t>
    </dgm:pt>
    <dgm:pt modelId="{12B09DD0-8A0E-4839-9CC0-EC637AE06CAA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Intercambio internacional de investigadores y gestores de innovación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15D94B16-72B9-40A9-B179-C35B3ADADF37}" type="parTrans" cxnId="{A87FDA46-AA4C-4296-816B-0DEADDA6D375}">
      <dgm:prSet/>
      <dgm:spPr/>
      <dgm:t>
        <a:bodyPr/>
        <a:lstStyle/>
        <a:p>
          <a:endParaRPr lang="es-CO"/>
        </a:p>
      </dgm:t>
    </dgm:pt>
    <dgm:pt modelId="{CD16709F-939B-41E2-97B9-E2FCFA649E87}" type="sibTrans" cxnId="{A87FDA46-AA4C-4296-816B-0DEADDA6D375}">
      <dgm:prSet/>
      <dgm:spPr/>
      <dgm:t>
        <a:bodyPr/>
        <a:lstStyle/>
        <a:p>
          <a:endParaRPr lang="es-CO"/>
        </a:p>
      </dgm:t>
    </dgm:pt>
    <dgm:pt modelId="{3BB99626-D8C3-4DF5-9165-57E5170EF38D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Financiación  básica de los centros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D18C1D89-4C1F-4F00-BEA1-ACEB1E63E675}" type="parTrans" cxnId="{83BFA50D-EA8E-4D36-8BCA-4828DCA7CE59}">
      <dgm:prSet/>
      <dgm:spPr/>
      <dgm:t>
        <a:bodyPr/>
        <a:lstStyle/>
        <a:p>
          <a:endParaRPr lang="es-CO"/>
        </a:p>
      </dgm:t>
    </dgm:pt>
    <dgm:pt modelId="{07C00126-EE1C-4F7C-8BC1-FFBBA78D0045}" type="sibTrans" cxnId="{83BFA50D-EA8E-4D36-8BCA-4828DCA7CE59}">
      <dgm:prSet/>
      <dgm:spPr/>
      <dgm:t>
        <a:bodyPr/>
        <a:lstStyle/>
        <a:p>
          <a:endParaRPr lang="es-CO"/>
        </a:p>
      </dgm:t>
    </dgm:pt>
    <dgm:pt modelId="{6A2CBFB0-2598-4F0D-9DA4-DBD714ECE28F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Asesoría en la formulación de planes de negocio y modelos de gestión de los centros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9F1CFB93-C2C9-4D8E-950D-756FB5689083}" type="sibTrans" cxnId="{FFDBD842-1874-410A-B82F-914A9098B824}">
      <dgm:prSet/>
      <dgm:spPr/>
      <dgm:t>
        <a:bodyPr/>
        <a:lstStyle/>
        <a:p>
          <a:endParaRPr lang="es-CO"/>
        </a:p>
      </dgm:t>
    </dgm:pt>
    <dgm:pt modelId="{AB89C6AE-96C7-4CA6-991A-93A2CEB218F1}" type="parTrans" cxnId="{FFDBD842-1874-410A-B82F-914A9098B824}">
      <dgm:prSet/>
      <dgm:spPr/>
      <dgm:t>
        <a:bodyPr/>
        <a:lstStyle/>
        <a:p>
          <a:endParaRPr lang="es-CO"/>
        </a:p>
      </dgm:t>
    </dgm:pt>
    <dgm:pt modelId="{3DF3C40E-BC46-4549-B89A-60BA79C758F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Misiones tecnológicas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EB3E9B5D-428E-47EE-B4F5-CCD679971B73}" type="parTrans" cxnId="{5BBDF0F6-B3B4-41B2-A0B0-BB5D1577BF53}">
      <dgm:prSet/>
      <dgm:spPr/>
      <dgm:t>
        <a:bodyPr/>
        <a:lstStyle/>
        <a:p>
          <a:endParaRPr lang="es-CO"/>
        </a:p>
      </dgm:t>
    </dgm:pt>
    <dgm:pt modelId="{C7FD5E58-5305-42B6-8C5B-86B497E54E22}" type="sibTrans" cxnId="{5BBDF0F6-B3B4-41B2-A0B0-BB5D1577BF53}">
      <dgm:prSet/>
      <dgm:spPr/>
      <dgm:t>
        <a:bodyPr/>
        <a:lstStyle/>
        <a:p>
          <a:endParaRPr lang="es-CO"/>
        </a:p>
      </dgm:t>
    </dgm:pt>
    <dgm:pt modelId="{640B4026-5E5E-44FA-9190-B96CF53A4543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Conformación de la red de laboratorios acreditados de centros de </a:t>
          </a:r>
          <a:r>
            <a:rPr lang="es-CO" sz="1200" dirty="0" err="1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ID+i</a:t>
          </a:r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 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D2B9EE5F-B4D8-4BF2-A7A9-704693BF43FF}" type="parTrans" cxnId="{347E7E6B-7AE7-42FB-94AB-79E81ED8B17B}">
      <dgm:prSet/>
      <dgm:spPr/>
      <dgm:t>
        <a:bodyPr/>
        <a:lstStyle/>
        <a:p>
          <a:endParaRPr lang="es-CO"/>
        </a:p>
      </dgm:t>
    </dgm:pt>
    <dgm:pt modelId="{E6468D80-B955-4D08-96F4-491B5510F2FA}" type="sibTrans" cxnId="{347E7E6B-7AE7-42FB-94AB-79E81ED8B17B}">
      <dgm:prSet/>
      <dgm:spPr/>
      <dgm:t>
        <a:bodyPr/>
        <a:lstStyle/>
        <a:p>
          <a:endParaRPr lang="es-CO"/>
        </a:p>
      </dgm:t>
    </dgm:pt>
    <dgm:pt modelId="{B10517CB-55B4-45BF-A461-A97CD4B1761B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Financiación de equipos robustos compartidos en el marco de proyectos que se financien a la red. 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BFE67D08-CB76-420C-BBB3-48B3C50011A2}" type="parTrans" cxnId="{F1A33B59-1B9F-42D3-8769-B57E937E0935}">
      <dgm:prSet/>
      <dgm:spPr/>
      <dgm:t>
        <a:bodyPr/>
        <a:lstStyle/>
        <a:p>
          <a:endParaRPr lang="es-CO"/>
        </a:p>
      </dgm:t>
    </dgm:pt>
    <dgm:pt modelId="{ED01A66D-7478-4ABB-BE5C-C2D2AECE1CF3}" type="sibTrans" cxnId="{F1A33B59-1B9F-42D3-8769-B57E937E0935}">
      <dgm:prSet/>
      <dgm:spPr/>
      <dgm:t>
        <a:bodyPr/>
        <a:lstStyle/>
        <a:p>
          <a:endParaRPr lang="es-CO"/>
        </a:p>
      </dgm:t>
    </dgm:pt>
    <dgm:pt modelId="{3C0DB3DB-CBEF-46E0-8FDF-781C613845B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Financiación de la estandarización y acreditación de pruebas especializadas de laboratorio 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12B23206-8B9A-4000-83BB-BFAB21704F64}" type="parTrans" cxnId="{F08E78F4-332C-4B8C-86DE-3D2B361112BD}">
      <dgm:prSet/>
      <dgm:spPr/>
      <dgm:t>
        <a:bodyPr/>
        <a:lstStyle/>
        <a:p>
          <a:endParaRPr lang="es-CO"/>
        </a:p>
      </dgm:t>
    </dgm:pt>
    <dgm:pt modelId="{CD58CAC6-04D7-4EDF-985B-7AAAC8E11332}" type="sibTrans" cxnId="{F08E78F4-332C-4B8C-86DE-3D2B361112BD}">
      <dgm:prSet/>
      <dgm:spPr/>
      <dgm:t>
        <a:bodyPr/>
        <a:lstStyle/>
        <a:p>
          <a:endParaRPr lang="es-CO"/>
        </a:p>
      </dgm:t>
    </dgm:pt>
    <dgm:pt modelId="{5B63E5D1-86E9-4640-AD6F-873CDEE474AA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rgbClr val="990033"/>
              </a:solidFill>
              <a:latin typeface="Arial Narrow" pitchFamily="34" charset="0"/>
            </a:rPr>
            <a:t>Formación de recurso humano: Becas de doctorado</a:t>
          </a:r>
          <a:endParaRPr lang="es-CO" sz="1200" dirty="0">
            <a:solidFill>
              <a:srgbClr val="990033"/>
            </a:solidFill>
            <a:latin typeface="Arial Narrow" pitchFamily="34" charset="0"/>
          </a:endParaRPr>
        </a:p>
      </dgm:t>
    </dgm:pt>
    <dgm:pt modelId="{6453ED30-0EA8-4E70-A319-FECD9C6C727E}" type="parTrans" cxnId="{88288B64-4FEE-47C0-B5B2-85DC85EE9224}">
      <dgm:prSet/>
      <dgm:spPr/>
      <dgm:t>
        <a:bodyPr/>
        <a:lstStyle/>
        <a:p>
          <a:endParaRPr lang="es-CO"/>
        </a:p>
      </dgm:t>
    </dgm:pt>
    <dgm:pt modelId="{2841A7CC-28F5-4D95-A0ED-3002C0768874}" type="sibTrans" cxnId="{88288B64-4FEE-47C0-B5B2-85DC85EE9224}">
      <dgm:prSet/>
      <dgm:spPr/>
      <dgm:t>
        <a:bodyPr/>
        <a:lstStyle/>
        <a:p>
          <a:endParaRPr lang="es-CO"/>
        </a:p>
      </dgm:t>
    </dgm:pt>
    <dgm:pt modelId="{8DC2992A-FDDE-475B-A206-AE865D593DA9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Apoyo financiero a la vinculación de Investigadores y expertos en gestión de la innovación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31519E66-AA90-4E10-BF61-B9EA4F24101F}" type="parTrans" cxnId="{0E67E2AF-4B62-466A-AE1D-CEFB99C0BF27}">
      <dgm:prSet/>
      <dgm:spPr/>
      <dgm:t>
        <a:bodyPr/>
        <a:lstStyle/>
        <a:p>
          <a:endParaRPr lang="es-CO"/>
        </a:p>
      </dgm:t>
    </dgm:pt>
    <dgm:pt modelId="{73AF89CE-D9D4-4D60-8F18-CF86A562DDDA}" type="sibTrans" cxnId="{0E67E2AF-4B62-466A-AE1D-CEFB99C0BF27}">
      <dgm:prSet/>
      <dgm:spPr/>
      <dgm:t>
        <a:bodyPr/>
        <a:lstStyle/>
        <a:p>
          <a:endParaRPr lang="es-CO"/>
        </a:p>
      </dgm:t>
    </dgm:pt>
    <dgm:pt modelId="{D82F68F5-89B7-4A01-92A1-D4967EFF2AF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Apoyo a la formulación de proyectos de </a:t>
          </a:r>
          <a:r>
            <a:rPr lang="es-CO" sz="1200" dirty="0" err="1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ID+i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43B8BBE6-DDA9-479A-988D-1469AF127812}" type="parTrans" cxnId="{5EDEF57F-8090-42E3-A6D2-EAB8D767B044}">
      <dgm:prSet/>
      <dgm:spPr/>
      <dgm:t>
        <a:bodyPr/>
        <a:lstStyle/>
        <a:p>
          <a:endParaRPr lang="es-CO"/>
        </a:p>
      </dgm:t>
    </dgm:pt>
    <dgm:pt modelId="{B6916950-7FE4-4668-88A8-5436BC24855A}" type="sibTrans" cxnId="{5EDEF57F-8090-42E3-A6D2-EAB8D767B044}">
      <dgm:prSet/>
      <dgm:spPr/>
      <dgm:t>
        <a:bodyPr/>
        <a:lstStyle/>
        <a:p>
          <a:endParaRPr lang="es-CO"/>
        </a:p>
      </dgm:t>
    </dgm:pt>
    <dgm:pt modelId="{9F9D9D49-AA9E-4874-89FF-F788DC849635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Cofinanciación de costos de publicación de resultados de investigación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674280A4-D418-413D-93E9-C0AFBB53F1E8}" type="parTrans" cxnId="{FD6052D0-408C-486B-A465-2D55AC05AD0C}">
      <dgm:prSet/>
      <dgm:spPr/>
      <dgm:t>
        <a:bodyPr/>
        <a:lstStyle/>
        <a:p>
          <a:endParaRPr lang="es-CO"/>
        </a:p>
      </dgm:t>
    </dgm:pt>
    <dgm:pt modelId="{06914E8F-9215-47C1-912F-229D93DA0020}" type="sibTrans" cxnId="{FD6052D0-408C-486B-A465-2D55AC05AD0C}">
      <dgm:prSet/>
      <dgm:spPr/>
      <dgm:t>
        <a:bodyPr/>
        <a:lstStyle/>
        <a:p>
          <a:endParaRPr lang="es-CO"/>
        </a:p>
      </dgm:t>
    </dgm:pt>
    <dgm:pt modelId="{3393982B-F01B-4D79-A108-45DC616587F1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Plataforma para oferta de servicios de los centros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3C34F165-67CD-4196-B200-CE8068DC82F7}" type="parTrans" cxnId="{B1034D51-E0B6-4D6B-81EE-0C17996D7F4D}">
      <dgm:prSet/>
      <dgm:spPr/>
      <dgm:t>
        <a:bodyPr/>
        <a:lstStyle/>
        <a:p>
          <a:endParaRPr lang="es-CO"/>
        </a:p>
      </dgm:t>
    </dgm:pt>
    <dgm:pt modelId="{ACD33E69-6A3A-47E3-B7F6-F8CC54E0FF1B}" type="sibTrans" cxnId="{B1034D51-E0B6-4D6B-81EE-0C17996D7F4D}">
      <dgm:prSet/>
      <dgm:spPr/>
      <dgm:t>
        <a:bodyPr/>
        <a:lstStyle/>
        <a:p>
          <a:endParaRPr lang="es-CO"/>
        </a:p>
      </dgm:t>
    </dgm:pt>
    <dgm:pt modelId="{70833CC5-B3A4-4721-9450-398536708E27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sz="1100" dirty="0">
            <a:latin typeface="Arial Narrow" pitchFamily="34" charset="0"/>
          </a:endParaRPr>
        </a:p>
      </dgm:t>
    </dgm:pt>
    <dgm:pt modelId="{2304D8CD-1DBE-4E50-A6AB-90B0BC11F3FA}" type="parTrans" cxnId="{637CFFB2-D63D-451E-9C9E-BA058A7E1BD5}">
      <dgm:prSet/>
      <dgm:spPr/>
      <dgm:t>
        <a:bodyPr/>
        <a:lstStyle/>
        <a:p>
          <a:endParaRPr lang="es-CO"/>
        </a:p>
      </dgm:t>
    </dgm:pt>
    <dgm:pt modelId="{1BF86340-481C-458F-A70A-463F6FD3CDF9}" type="sibTrans" cxnId="{637CFFB2-D63D-451E-9C9E-BA058A7E1BD5}">
      <dgm:prSet/>
      <dgm:spPr/>
      <dgm:t>
        <a:bodyPr/>
        <a:lstStyle/>
        <a:p>
          <a:endParaRPr lang="es-CO"/>
        </a:p>
      </dgm:t>
    </dgm:pt>
    <dgm:pt modelId="{415A0B1E-A7D6-4E94-9FF7-FFB48F79CB0D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Mantenimiento de colecciones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901A416E-304E-42C3-A1CA-BBE25AEAF6ED}" type="parTrans" cxnId="{E04A89E0-A684-4800-9B0F-15794D3C1EA8}">
      <dgm:prSet/>
      <dgm:spPr/>
      <dgm:t>
        <a:bodyPr/>
        <a:lstStyle/>
        <a:p>
          <a:endParaRPr lang="es-CO"/>
        </a:p>
      </dgm:t>
    </dgm:pt>
    <dgm:pt modelId="{BD2AE289-6CE2-4D63-B540-C237C5AFDB6D}" type="sibTrans" cxnId="{E04A89E0-A684-4800-9B0F-15794D3C1EA8}">
      <dgm:prSet/>
      <dgm:spPr/>
      <dgm:t>
        <a:bodyPr/>
        <a:lstStyle/>
        <a:p>
          <a:endParaRPr lang="es-CO"/>
        </a:p>
      </dgm:t>
    </dgm:pt>
    <dgm:pt modelId="{F24763A1-362C-46D3-BA99-1A669B8E1713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Asociaciones de centros de </a:t>
          </a:r>
          <a:r>
            <a:rPr lang="es-CO" sz="1200" dirty="0" err="1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I+D+i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5728E409-EC76-4804-B618-585160719A60}" type="parTrans" cxnId="{1525884F-0BB6-4E66-A401-2C64977947D6}">
      <dgm:prSet/>
      <dgm:spPr/>
      <dgm:t>
        <a:bodyPr/>
        <a:lstStyle/>
        <a:p>
          <a:endParaRPr lang="es-CO"/>
        </a:p>
      </dgm:t>
    </dgm:pt>
    <dgm:pt modelId="{D20E9014-CDC5-4BD2-B0C2-1A806F1CE14D}" type="sibTrans" cxnId="{1525884F-0BB6-4E66-A401-2C64977947D6}">
      <dgm:prSet/>
      <dgm:spPr/>
      <dgm:t>
        <a:bodyPr/>
        <a:lstStyle/>
        <a:p>
          <a:endParaRPr lang="es-CO"/>
        </a:p>
      </dgm:t>
    </dgm:pt>
    <dgm:pt modelId="{73B67F26-E767-4987-BB87-679275F2E86A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rPr>
            <a:t>Participación en eventos de carácter científico y tecnológico,  internacionales y nacionales </a:t>
          </a:r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46E7A7BF-6521-44E0-BF08-D30ED4BBEDF1}" type="parTrans" cxnId="{FCD4718A-F6A0-4D46-93B6-30CE7BBBD98B}">
      <dgm:prSet/>
      <dgm:spPr/>
      <dgm:t>
        <a:bodyPr/>
        <a:lstStyle/>
        <a:p>
          <a:endParaRPr lang="es-CO"/>
        </a:p>
      </dgm:t>
    </dgm:pt>
    <dgm:pt modelId="{968E03A4-673B-4E0C-A1EE-D67720B82ED0}" type="sibTrans" cxnId="{FCD4718A-F6A0-4D46-93B6-30CE7BBBD98B}">
      <dgm:prSet/>
      <dgm:spPr/>
      <dgm:t>
        <a:bodyPr/>
        <a:lstStyle/>
        <a:p>
          <a:endParaRPr lang="es-CO"/>
        </a:p>
      </dgm:t>
    </dgm:pt>
    <dgm:pt modelId="{908463FC-271B-43DB-B25E-2FA9700FAE8F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FD8B170A-E17C-4387-97EC-1409E7064840}" type="parTrans" cxnId="{3FAD89F0-98B4-4ADB-9B9D-83EED3F229CA}">
      <dgm:prSet/>
      <dgm:spPr/>
      <dgm:t>
        <a:bodyPr/>
        <a:lstStyle/>
        <a:p>
          <a:endParaRPr lang="es-CO"/>
        </a:p>
      </dgm:t>
    </dgm:pt>
    <dgm:pt modelId="{0C74083F-2CBA-416C-91C9-9C68CEC3B189}" type="sibTrans" cxnId="{3FAD89F0-98B4-4ADB-9B9D-83EED3F229CA}">
      <dgm:prSet/>
      <dgm:spPr/>
      <dgm:t>
        <a:bodyPr/>
        <a:lstStyle/>
        <a:p>
          <a:endParaRPr lang="es-CO"/>
        </a:p>
      </dgm:t>
    </dgm:pt>
    <dgm:pt modelId="{F0EA2AEF-2C7D-4E87-ACEC-1588151BD367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CO" sz="1200" dirty="0">
            <a:solidFill>
              <a:schemeClr val="bg2">
                <a:lumMod val="25000"/>
              </a:schemeClr>
            </a:solidFill>
            <a:latin typeface="Arial Narrow" pitchFamily="34" charset="0"/>
          </a:endParaRPr>
        </a:p>
      </dgm:t>
    </dgm:pt>
    <dgm:pt modelId="{1075DE03-9348-4AEC-91DB-46B24075C3BB}" type="parTrans" cxnId="{D5CCCB7D-551D-4D20-BE8F-49220763F1A2}">
      <dgm:prSet/>
      <dgm:spPr/>
      <dgm:t>
        <a:bodyPr/>
        <a:lstStyle/>
        <a:p>
          <a:endParaRPr lang="es-CO"/>
        </a:p>
      </dgm:t>
    </dgm:pt>
    <dgm:pt modelId="{9DF269B6-0EF1-4012-9331-E9DF47E72498}" type="sibTrans" cxnId="{D5CCCB7D-551D-4D20-BE8F-49220763F1A2}">
      <dgm:prSet/>
      <dgm:spPr/>
      <dgm:t>
        <a:bodyPr/>
        <a:lstStyle/>
        <a:p>
          <a:endParaRPr lang="es-CO"/>
        </a:p>
      </dgm:t>
    </dgm:pt>
    <dgm:pt modelId="{4A8FFF15-C49A-443D-A93E-FA6A016A4E87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O" sz="1200" dirty="0" smtClean="0">
              <a:solidFill>
                <a:srgbClr val="990033"/>
              </a:solidFill>
              <a:latin typeface="Arial Narrow" pitchFamily="34" charset="0"/>
            </a:rPr>
            <a:t>Vinculación de doctores</a:t>
          </a:r>
          <a:endParaRPr lang="es-CO" sz="1200" dirty="0">
            <a:solidFill>
              <a:srgbClr val="990033"/>
            </a:solidFill>
            <a:latin typeface="Arial Narrow" pitchFamily="34" charset="0"/>
          </a:endParaRPr>
        </a:p>
      </dgm:t>
    </dgm:pt>
    <dgm:pt modelId="{E8B2EB53-539A-47A1-9B66-1488D78E35F7}" type="parTrans" cxnId="{C4740B30-5A87-4C70-BD8C-F8086397A923}">
      <dgm:prSet/>
      <dgm:spPr/>
      <dgm:t>
        <a:bodyPr/>
        <a:lstStyle/>
        <a:p>
          <a:endParaRPr lang="es-CO"/>
        </a:p>
      </dgm:t>
    </dgm:pt>
    <dgm:pt modelId="{C3D59F69-8549-44FA-BEB5-FAF673AAB2E9}" type="sibTrans" cxnId="{C4740B30-5A87-4C70-BD8C-F8086397A923}">
      <dgm:prSet/>
      <dgm:spPr/>
      <dgm:t>
        <a:bodyPr/>
        <a:lstStyle/>
        <a:p>
          <a:endParaRPr lang="es-CO"/>
        </a:p>
      </dgm:t>
    </dgm:pt>
    <dgm:pt modelId="{13463000-D5E7-4217-A0AD-2A7890A5CBD3}" type="pres">
      <dgm:prSet presAssocID="{21CFA00D-F461-46A0-927E-73FC560DB9DE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BB875931-E468-47B2-9C96-3C6AEC96017B}" type="pres">
      <dgm:prSet presAssocID="{116B76A1-9724-40EF-8911-3CEBC04D6E5D}" presName="compositeNode" presStyleCnt="0">
        <dgm:presLayoutVars>
          <dgm:bulletEnabled val="1"/>
        </dgm:presLayoutVars>
      </dgm:prSet>
      <dgm:spPr/>
    </dgm:pt>
    <dgm:pt modelId="{F759399A-973F-4FA1-946E-D566981EECDE}" type="pres">
      <dgm:prSet presAssocID="{116B76A1-9724-40EF-8911-3CEBC04D6E5D}" presName="image" presStyleLbl="fgImgPlace1" presStyleIdx="0" presStyleCnt="3" custLinFactNeighborX="20095" custLinFactNeighborY="822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2AA8FA6B-3255-42AB-806C-7F2023C418C4}" type="pres">
      <dgm:prSet presAssocID="{116B76A1-9724-40EF-8911-3CEBC04D6E5D}" presName="childNode" presStyleLbl="node1" presStyleIdx="0" presStyleCnt="3" custScaleX="116121" custScaleY="99221" custLinFactNeighborX="40" custLinFactNeighborY="-12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442B2CB-BAF5-4D26-B389-C92C115FDE48}" type="pres">
      <dgm:prSet presAssocID="{116B76A1-9724-40EF-8911-3CEBC04D6E5D}" presName="parentNode" presStyleLbl="revTx" presStyleIdx="0" presStyleCnt="3" custLinFactNeighborX="-53246" custLinFactNeighborY="-698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1274D22-CFD5-4743-83A2-88A168EC027C}" type="pres">
      <dgm:prSet presAssocID="{59CF8A1B-2B87-4332-B011-811DF48DC2F1}" presName="sibTrans" presStyleCnt="0"/>
      <dgm:spPr/>
    </dgm:pt>
    <dgm:pt modelId="{C1F079D8-C6B5-42EA-8193-A043BDDF33A2}" type="pres">
      <dgm:prSet presAssocID="{D2C90198-EF44-4A9D-8ED6-339501F75133}" presName="compositeNode" presStyleCnt="0">
        <dgm:presLayoutVars>
          <dgm:bulletEnabled val="1"/>
        </dgm:presLayoutVars>
      </dgm:prSet>
      <dgm:spPr/>
    </dgm:pt>
    <dgm:pt modelId="{73432D33-EB46-4BF9-9122-2A140DBAA1E8}" type="pres">
      <dgm:prSet presAssocID="{D2C90198-EF44-4A9D-8ED6-339501F75133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E31C6B37-1793-4BC1-9A4F-3CBC33389BC8}" type="pres">
      <dgm:prSet presAssocID="{D2C90198-EF44-4A9D-8ED6-339501F75133}" presName="childNode" presStyleLbl="node1" presStyleIdx="1" presStyleCnt="3" custScaleX="135798" custScaleY="103630" custLinFactNeighborX="10540" custLinFactNeighborY="47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75D7DE6-B038-433D-B650-12EDB9971DFE}" type="pres">
      <dgm:prSet presAssocID="{D2C90198-EF44-4A9D-8ED6-339501F75133}" presName="parentNode" presStyleLbl="revTx" presStyleIdx="1" presStyleCnt="3" custLinFactNeighborX="-25690" custLinFactNeighborY="-698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8ADD469-7AD1-48AF-B576-6EA1869EF8B2}" type="pres">
      <dgm:prSet presAssocID="{0A87A6F9-3F71-4F17-B346-D49BE349086C}" presName="sibTrans" presStyleCnt="0"/>
      <dgm:spPr/>
    </dgm:pt>
    <dgm:pt modelId="{B10DA05C-D344-46AF-AD89-BEE36BDC6F8F}" type="pres">
      <dgm:prSet presAssocID="{8A520B8A-61C6-4CCF-9072-2AE8F111971B}" presName="compositeNode" presStyleCnt="0">
        <dgm:presLayoutVars>
          <dgm:bulletEnabled val="1"/>
        </dgm:presLayoutVars>
      </dgm:prSet>
      <dgm:spPr/>
    </dgm:pt>
    <dgm:pt modelId="{DEFFE82C-34B8-4A5A-8817-3EF654CC8E63}" type="pres">
      <dgm:prSet presAssocID="{8A520B8A-61C6-4CCF-9072-2AE8F111971B}" presName="image" presStyleLbl="fgImgPlace1" presStyleIdx="2" presStyleCnt="3" custLinFactNeighborX="1428" custLinFactNeighborY="700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ECA13A31-3DC1-4719-A0A3-93C9810882E2}" type="pres">
      <dgm:prSet presAssocID="{8A520B8A-61C6-4CCF-9072-2AE8F111971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CEA2CB3-F477-47BC-8E4F-AEAB900C3E9E}" type="pres">
      <dgm:prSet presAssocID="{8A520B8A-61C6-4CCF-9072-2AE8F111971B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FAD89F0-98B4-4ADB-9B9D-83EED3F229CA}" srcId="{D2C90198-EF44-4A9D-8ED6-339501F75133}" destId="{908463FC-271B-43DB-B25E-2FA9700FAE8F}" srcOrd="0" destOrd="0" parTransId="{FD8B170A-E17C-4387-97EC-1409E7064840}" sibTransId="{0C74083F-2CBA-416C-91C9-9C68CEC3B189}"/>
    <dgm:cxn modelId="{A87FDA46-AA4C-4296-816B-0DEADDA6D375}" srcId="{D2C90198-EF44-4A9D-8ED6-339501F75133}" destId="{12B09DD0-8A0E-4839-9CC0-EC637AE06CAA}" srcOrd="3" destOrd="0" parTransId="{15D94B16-72B9-40A9-B179-C35B3ADADF37}" sibTransId="{CD16709F-939B-41E2-97B9-E2FCFA649E87}"/>
    <dgm:cxn modelId="{B7B24EB2-BD8E-4F05-B12F-0E797C8B5077}" type="presOf" srcId="{0956BF12-A12C-478A-A443-5125CADF61F2}" destId="{2AA8FA6B-3255-42AB-806C-7F2023C418C4}" srcOrd="0" destOrd="2" presId="urn:microsoft.com/office/officeart/2005/8/layout/hList2#1"/>
    <dgm:cxn modelId="{FEAD8523-A75B-4F45-8D6E-79146C1DCF9E}" type="presOf" srcId="{83C1BD96-10E4-4AC4-8FA3-1460D27EAF3C}" destId="{2AA8FA6B-3255-42AB-806C-7F2023C418C4}" srcOrd="0" destOrd="3" presId="urn:microsoft.com/office/officeart/2005/8/layout/hList2#1"/>
    <dgm:cxn modelId="{261B8073-9341-46F0-B841-2B2C40756EEB}" srcId="{116B76A1-9724-40EF-8911-3CEBC04D6E5D}" destId="{5F99019D-477B-42CA-A5F8-E7929C210362}" srcOrd="6" destOrd="0" parTransId="{EF48AC94-E7B8-4B57-88AA-21EDE4050FBC}" sibTransId="{96F04026-29E1-486A-94C6-C137983B60D9}"/>
    <dgm:cxn modelId="{347E7E6B-7AE7-42FB-94AB-79E81ED8B17B}" srcId="{D2C90198-EF44-4A9D-8ED6-339501F75133}" destId="{640B4026-5E5E-44FA-9190-B96CF53A4543}" srcOrd="6" destOrd="0" parTransId="{D2B9EE5F-B4D8-4BF2-A7A9-704693BF43FF}" sibTransId="{E6468D80-B955-4D08-96F4-491B5510F2FA}"/>
    <dgm:cxn modelId="{F08E78F4-332C-4B8C-86DE-3D2B361112BD}" srcId="{D2C90198-EF44-4A9D-8ED6-339501F75133}" destId="{3C0DB3DB-CBEF-46E0-8FDF-781C613845BE}" srcOrd="8" destOrd="0" parTransId="{12B23206-8B9A-4000-83BB-BFAB21704F64}" sibTransId="{CD58CAC6-04D7-4EDF-985B-7AAAC8E11332}"/>
    <dgm:cxn modelId="{1913A053-53FC-40F4-9B92-6CB9B66E0F12}" type="presOf" srcId="{E035A46B-D679-4CB6-8E35-882DA07FFCFB}" destId="{E31C6B37-1793-4BC1-9A4F-3CBC33389BC8}" srcOrd="0" destOrd="2" presId="urn:microsoft.com/office/officeart/2005/8/layout/hList2#1"/>
    <dgm:cxn modelId="{3079DCF1-E19B-43EA-BEE5-8FC2CBA82FD7}" srcId="{21CFA00D-F461-46A0-927E-73FC560DB9DE}" destId="{116B76A1-9724-40EF-8911-3CEBC04D6E5D}" srcOrd="0" destOrd="0" parTransId="{0FF29AC5-4942-4D7B-8B1F-606DF0AE3959}" sibTransId="{59CF8A1B-2B87-4332-B011-811DF48DC2F1}"/>
    <dgm:cxn modelId="{0E67E2AF-4B62-466A-AE1D-CEFB99C0BF27}" srcId="{116B76A1-9724-40EF-8911-3CEBC04D6E5D}" destId="{8DC2992A-FDDE-475B-A206-AE865D593DA9}" srcOrd="8" destOrd="0" parTransId="{31519E66-AA90-4E10-BF61-B9EA4F24101F}" sibTransId="{73AF89CE-D9D4-4D60-8F18-CF86A562DDDA}"/>
    <dgm:cxn modelId="{80A5F8D5-69D9-4DE5-89F7-95FD9093B27B}" type="presOf" srcId="{9F9D9D49-AA9E-4874-89FF-F788DC849635}" destId="{ECA13A31-3DC1-4719-A0A3-93C9810882E2}" srcOrd="0" destOrd="3" presId="urn:microsoft.com/office/officeart/2005/8/layout/hList2#1"/>
    <dgm:cxn modelId="{3CF32E25-3A23-4539-9450-9A2DF89B1C9F}" srcId="{116B76A1-9724-40EF-8911-3CEBC04D6E5D}" destId="{83C1BD96-10E4-4AC4-8FA3-1460D27EAF3C}" srcOrd="3" destOrd="0" parTransId="{2346C1AF-524A-4C9B-91FF-4D589AB02843}" sibTransId="{4F4C856E-A1C4-4C9F-96D8-8E61214C72B7}"/>
    <dgm:cxn modelId="{88336C0A-D0AB-49D8-9DAE-C8FB6521B075}" type="presOf" srcId="{8DC2992A-FDDE-475B-A206-AE865D593DA9}" destId="{2AA8FA6B-3255-42AB-806C-7F2023C418C4}" srcOrd="0" destOrd="8" presId="urn:microsoft.com/office/officeart/2005/8/layout/hList2#1"/>
    <dgm:cxn modelId="{B1034D51-E0B6-4D6B-81EE-0C17996D7F4D}" srcId="{D2C90198-EF44-4A9D-8ED6-339501F75133}" destId="{3393982B-F01B-4D79-A108-45DC616587F1}" srcOrd="9" destOrd="0" parTransId="{3C34F165-67CD-4196-B200-CE8068DC82F7}" sibTransId="{ACD33E69-6A3A-47E3-B7F6-F8CC54E0FF1B}"/>
    <dgm:cxn modelId="{D8068D7A-1A3D-4811-8951-ED1F965707FC}" type="presOf" srcId="{6A2CBFB0-2598-4F0D-9DA4-DBD714ECE28F}" destId="{E31C6B37-1793-4BC1-9A4F-3CBC33389BC8}" srcOrd="0" destOrd="1" presId="urn:microsoft.com/office/officeart/2005/8/layout/hList2#1"/>
    <dgm:cxn modelId="{71F15449-E23E-429C-9927-F7C44C15175C}" type="presOf" srcId="{D82F68F5-89B7-4A01-92A1-D4967EFF2AF0}" destId="{2AA8FA6B-3255-42AB-806C-7F2023C418C4}" srcOrd="0" destOrd="9" presId="urn:microsoft.com/office/officeart/2005/8/layout/hList2#1"/>
    <dgm:cxn modelId="{2FA127FF-2130-49C8-8874-9F9A28F077A2}" type="presOf" srcId="{8A520B8A-61C6-4CCF-9072-2AE8F111971B}" destId="{DCEA2CB3-F477-47BC-8E4F-AEAB900C3E9E}" srcOrd="0" destOrd="0" presId="urn:microsoft.com/office/officeart/2005/8/layout/hList2#1"/>
    <dgm:cxn modelId="{E06822F5-BC89-4CAF-A37D-573CAFD78CB6}" type="presOf" srcId="{3393982B-F01B-4D79-A108-45DC616587F1}" destId="{E31C6B37-1793-4BC1-9A4F-3CBC33389BC8}" srcOrd="0" destOrd="9" presId="urn:microsoft.com/office/officeart/2005/8/layout/hList2#1"/>
    <dgm:cxn modelId="{FCD4718A-F6A0-4D46-93B6-30CE7BBBD98B}" srcId="{8A520B8A-61C6-4CCF-9072-2AE8F111971B}" destId="{73B67F26-E767-4987-BB87-679275F2E86A}" srcOrd="4" destOrd="0" parTransId="{46E7A7BF-6521-44E0-BF08-D30ED4BBEDF1}" sibTransId="{968E03A4-673B-4E0C-A1EE-D67720B82ED0}"/>
    <dgm:cxn modelId="{DFCB0E30-E03D-4507-9E5F-AF45467FC5A2}" srcId="{8A520B8A-61C6-4CCF-9072-2AE8F111971B}" destId="{1E41EAE3-8BF2-477F-AD51-1E0A588CCE25}" srcOrd="1" destOrd="0" parTransId="{F86DAE67-F9FC-467B-B5CD-80AEF477CA74}" sibTransId="{FDE21629-7B2F-485F-9BEB-4B4AC6296E82}"/>
    <dgm:cxn modelId="{F1A33B59-1B9F-42D3-8769-B57E937E0935}" srcId="{D2C90198-EF44-4A9D-8ED6-339501F75133}" destId="{B10517CB-55B4-45BF-A461-A97CD4B1761B}" srcOrd="7" destOrd="0" parTransId="{BFE67D08-CB76-420C-BBB3-48B3C50011A2}" sibTransId="{ED01A66D-7478-4ABB-BE5C-C2D2AECE1CF3}"/>
    <dgm:cxn modelId="{94D73A80-2B05-45A8-A115-4E6E40AF5861}" type="presOf" srcId="{908463FC-271B-43DB-B25E-2FA9700FAE8F}" destId="{E31C6B37-1793-4BC1-9A4F-3CBC33389BC8}" srcOrd="0" destOrd="0" presId="urn:microsoft.com/office/officeart/2005/8/layout/hList2#1"/>
    <dgm:cxn modelId="{BB436296-8F41-42C1-9678-C9B65D247529}" type="presOf" srcId="{73B67F26-E767-4987-BB87-679275F2E86A}" destId="{ECA13A31-3DC1-4719-A0A3-93C9810882E2}" srcOrd="0" destOrd="4" presId="urn:microsoft.com/office/officeart/2005/8/layout/hList2#1"/>
    <dgm:cxn modelId="{DB956C32-77F9-4719-A4D0-6A1553E3DFC6}" type="presOf" srcId="{12B09DD0-8A0E-4839-9CC0-EC637AE06CAA}" destId="{E31C6B37-1793-4BC1-9A4F-3CBC33389BC8}" srcOrd="0" destOrd="3" presId="urn:microsoft.com/office/officeart/2005/8/layout/hList2#1"/>
    <dgm:cxn modelId="{BB85EE95-9529-4683-BE6A-09DAAA231529}" type="presOf" srcId="{5F99019D-477B-42CA-A5F8-E7929C210362}" destId="{2AA8FA6B-3255-42AB-806C-7F2023C418C4}" srcOrd="0" destOrd="6" presId="urn:microsoft.com/office/officeart/2005/8/layout/hList2#1"/>
    <dgm:cxn modelId="{131137BC-1E38-4A3C-B2D0-E388A2FC174C}" type="presOf" srcId="{3C0DB3DB-CBEF-46E0-8FDF-781C613845BE}" destId="{E31C6B37-1793-4BC1-9A4F-3CBC33389BC8}" srcOrd="0" destOrd="8" presId="urn:microsoft.com/office/officeart/2005/8/layout/hList2#1"/>
    <dgm:cxn modelId="{F5DE0C77-A559-4556-9839-FA7467946962}" srcId="{D2C90198-EF44-4A9D-8ED6-339501F75133}" destId="{E035A46B-D679-4CB6-8E35-882DA07FFCFB}" srcOrd="2" destOrd="0" parTransId="{DFC58261-EB44-4B8F-84BA-E4C97752F019}" sibTransId="{46935EF7-E3E5-4289-BB3B-56BCE2D688BB}"/>
    <dgm:cxn modelId="{B7F42865-54C5-44CC-9A2B-45813304F2FD}" type="presOf" srcId="{640B4026-5E5E-44FA-9190-B96CF53A4543}" destId="{E31C6B37-1793-4BC1-9A4F-3CBC33389BC8}" srcOrd="0" destOrd="6" presId="urn:microsoft.com/office/officeart/2005/8/layout/hList2#1"/>
    <dgm:cxn modelId="{AF66DCAA-DB0A-4C0F-9F75-BDACE057E6D3}" srcId="{8A520B8A-61C6-4CCF-9072-2AE8F111971B}" destId="{39942F4D-E9CE-419E-B915-719F3E2FB5A3}" srcOrd="2" destOrd="0" parTransId="{9D294734-D81E-4956-933D-716BDA210A02}" sibTransId="{0188C2C0-55E2-4703-9D01-659366D0355F}"/>
    <dgm:cxn modelId="{F86485B6-7C68-4936-8A81-39682E7EAA10}" type="presOf" srcId="{E4D57B0F-A988-442F-9D56-0A254265985B}" destId="{2AA8FA6B-3255-42AB-806C-7F2023C418C4}" srcOrd="0" destOrd="5" presId="urn:microsoft.com/office/officeart/2005/8/layout/hList2#1"/>
    <dgm:cxn modelId="{0E13F4B9-1890-400F-89B6-B9CD500515B0}" type="presOf" srcId="{39942F4D-E9CE-419E-B915-719F3E2FB5A3}" destId="{ECA13A31-3DC1-4719-A0A3-93C9810882E2}" srcOrd="0" destOrd="2" presId="urn:microsoft.com/office/officeart/2005/8/layout/hList2#1"/>
    <dgm:cxn modelId="{04160807-D273-42F3-A398-319657A05BA6}" type="presOf" srcId="{F24763A1-362C-46D3-BA99-1A669B8E1713}" destId="{E31C6B37-1793-4BC1-9A4F-3CBC33389BC8}" srcOrd="0" destOrd="5" presId="urn:microsoft.com/office/officeart/2005/8/layout/hList2#1"/>
    <dgm:cxn modelId="{3B196BE6-C872-47FF-BA1B-704267BF0F88}" srcId="{21CFA00D-F461-46A0-927E-73FC560DB9DE}" destId="{D2C90198-EF44-4A9D-8ED6-339501F75133}" srcOrd="1" destOrd="0" parTransId="{A247B0D8-0234-4484-9046-F5296D02A325}" sibTransId="{0A87A6F9-3F71-4F17-B346-D49BE349086C}"/>
    <dgm:cxn modelId="{390AB014-C7E5-40D4-951F-01DB5792FF85}" type="presOf" srcId="{21CFA00D-F461-46A0-927E-73FC560DB9DE}" destId="{13463000-D5E7-4217-A0AD-2A7890A5CBD3}" srcOrd="0" destOrd="0" presId="urn:microsoft.com/office/officeart/2005/8/layout/hList2#1"/>
    <dgm:cxn modelId="{D253237A-2B4F-4A8D-8A3D-8D71F1C42043}" type="presOf" srcId="{1A2098E8-7F74-4ABA-AE78-379635D1BED0}" destId="{2AA8FA6B-3255-42AB-806C-7F2023C418C4}" srcOrd="0" destOrd="4" presId="urn:microsoft.com/office/officeart/2005/8/layout/hList2#1"/>
    <dgm:cxn modelId="{83BFA50D-EA8E-4D36-8BCA-4828DCA7CE59}" srcId="{D2C90198-EF44-4A9D-8ED6-339501F75133}" destId="{3BB99626-D8C3-4DF5-9165-57E5170EF38D}" srcOrd="4" destOrd="0" parTransId="{D18C1D89-4C1F-4F00-BEA1-ACEB1E63E675}" sibTransId="{07C00126-EE1C-4F7C-8BC1-FFBBA78D0045}"/>
    <dgm:cxn modelId="{D5CCCB7D-551D-4D20-BE8F-49220763F1A2}" srcId="{8A520B8A-61C6-4CCF-9072-2AE8F111971B}" destId="{F0EA2AEF-2C7D-4E87-ACEC-1588151BD367}" srcOrd="0" destOrd="0" parTransId="{1075DE03-9348-4AEC-91DB-46B24075C3BB}" sibTransId="{9DF269B6-0EF1-4012-9331-E9DF47E72498}"/>
    <dgm:cxn modelId="{B7AEC4C8-A72D-4C98-898F-15284EBA2465}" type="presOf" srcId="{116B76A1-9724-40EF-8911-3CEBC04D6E5D}" destId="{2442B2CB-BAF5-4D26-B389-C92C115FDE48}" srcOrd="0" destOrd="0" presId="urn:microsoft.com/office/officeart/2005/8/layout/hList2#1"/>
    <dgm:cxn modelId="{47BA3443-60F6-46CA-AE1D-28993E1498E1}" srcId="{21CFA00D-F461-46A0-927E-73FC560DB9DE}" destId="{8A520B8A-61C6-4CCF-9072-2AE8F111971B}" srcOrd="2" destOrd="0" parTransId="{E5907FF1-D94C-4DB8-8A8F-FD9A3B5A38BB}" sibTransId="{36740E35-4373-423D-80AF-695647F1B5FB}"/>
    <dgm:cxn modelId="{CC5472EB-2EC8-466E-ADA3-346274DC15A9}" type="presOf" srcId="{3BB99626-D8C3-4DF5-9165-57E5170EF38D}" destId="{E31C6B37-1793-4BC1-9A4F-3CBC33389BC8}" srcOrd="0" destOrd="4" presId="urn:microsoft.com/office/officeart/2005/8/layout/hList2#1"/>
    <dgm:cxn modelId="{E9BA81C3-7A9A-48E9-B0E8-D17DA158EF94}" type="presOf" srcId="{415A0B1E-A7D6-4E94-9FF7-FFB48F79CB0D}" destId="{E31C6B37-1793-4BC1-9A4F-3CBC33389BC8}" srcOrd="0" destOrd="10" presId="urn:microsoft.com/office/officeart/2005/8/layout/hList2#1"/>
    <dgm:cxn modelId="{249A4C17-E114-4BE8-AE08-BD6EB96069E7}" type="presOf" srcId="{70833CC5-B3A4-4721-9450-398536708E27}" destId="{2AA8FA6B-3255-42AB-806C-7F2023C418C4}" srcOrd="0" destOrd="0" presId="urn:microsoft.com/office/officeart/2005/8/layout/hList2#1"/>
    <dgm:cxn modelId="{FFDBD842-1874-410A-B82F-914A9098B824}" srcId="{D2C90198-EF44-4A9D-8ED6-339501F75133}" destId="{6A2CBFB0-2598-4F0D-9DA4-DBD714ECE28F}" srcOrd="1" destOrd="0" parTransId="{AB89C6AE-96C7-4CA6-991A-93A2CEB218F1}" sibTransId="{9F1CFB93-C2C9-4D8E-950D-756FB5689083}"/>
    <dgm:cxn modelId="{7FC72872-AD7F-4FCD-B701-15853190574B}" type="presOf" srcId="{F0EA2AEF-2C7D-4E87-ACEC-1588151BD367}" destId="{ECA13A31-3DC1-4719-A0A3-93C9810882E2}" srcOrd="0" destOrd="0" presId="urn:microsoft.com/office/officeart/2005/8/layout/hList2#1"/>
    <dgm:cxn modelId="{637CFFB2-D63D-451E-9C9E-BA058A7E1BD5}" srcId="{116B76A1-9724-40EF-8911-3CEBC04D6E5D}" destId="{70833CC5-B3A4-4721-9450-398536708E27}" srcOrd="0" destOrd="0" parTransId="{2304D8CD-1DBE-4E50-A6AB-90B0BC11F3FA}" sibTransId="{1BF86340-481C-458F-A70A-463F6FD3CDF9}"/>
    <dgm:cxn modelId="{1525884F-0BB6-4E66-A401-2C64977947D6}" srcId="{D2C90198-EF44-4A9D-8ED6-339501F75133}" destId="{F24763A1-362C-46D3-BA99-1A669B8E1713}" srcOrd="5" destOrd="0" parTransId="{5728E409-EC76-4804-B618-585160719A60}" sibTransId="{D20E9014-CDC5-4BD2-B0C2-1A806F1CE14D}"/>
    <dgm:cxn modelId="{8E2DAB91-D415-4182-A209-B67B8CCFD442}" type="presOf" srcId="{3DF3C40E-BC46-4549-B89A-60BA79C758F3}" destId="{2AA8FA6B-3255-42AB-806C-7F2023C418C4}" srcOrd="0" destOrd="7" presId="urn:microsoft.com/office/officeart/2005/8/layout/hList2#1"/>
    <dgm:cxn modelId="{C4740B30-5A87-4C70-BD8C-F8086397A923}" srcId="{116B76A1-9724-40EF-8911-3CEBC04D6E5D}" destId="{4A8FFF15-C49A-443D-A93E-FA6A016A4E87}" srcOrd="10" destOrd="0" parTransId="{E8B2EB53-539A-47A1-9B66-1488D78E35F7}" sibTransId="{C3D59F69-8549-44FA-BEB5-FAF673AAB2E9}"/>
    <dgm:cxn modelId="{5BBDF0F6-B3B4-41B2-A0B0-BB5D1577BF53}" srcId="{116B76A1-9724-40EF-8911-3CEBC04D6E5D}" destId="{3DF3C40E-BC46-4549-B89A-60BA79C758F3}" srcOrd="7" destOrd="0" parTransId="{EB3E9B5D-428E-47EE-B4F5-CCD679971B73}" sibTransId="{C7FD5E58-5305-42B6-8C5B-86B497E54E22}"/>
    <dgm:cxn modelId="{78F92CE6-8E73-47EF-9763-AB06E064F12B}" srcId="{116B76A1-9724-40EF-8911-3CEBC04D6E5D}" destId="{0956BF12-A12C-478A-A443-5125CADF61F2}" srcOrd="2" destOrd="0" parTransId="{7B280420-4FA9-4DD2-B71D-DCAC481BE410}" sibTransId="{71DDFF0D-9C7A-4A23-A041-41BA6D29C65F}"/>
    <dgm:cxn modelId="{84623FE9-2FA9-44B6-89B3-B3FAEE06AE48}" srcId="{116B76A1-9724-40EF-8911-3CEBC04D6E5D}" destId="{E4D57B0F-A988-442F-9D56-0A254265985B}" srcOrd="5" destOrd="0" parTransId="{C7DF0D52-C63B-455F-B0E6-41D3605E646E}" sibTransId="{61358AB9-091F-41CC-BED6-05AF4D0FA72F}"/>
    <dgm:cxn modelId="{FD6052D0-408C-486B-A465-2D55AC05AD0C}" srcId="{8A520B8A-61C6-4CCF-9072-2AE8F111971B}" destId="{9F9D9D49-AA9E-4874-89FF-F788DC849635}" srcOrd="3" destOrd="0" parTransId="{674280A4-D418-413D-93E9-C0AFBB53F1E8}" sibTransId="{06914E8F-9215-47C1-912F-229D93DA0020}"/>
    <dgm:cxn modelId="{C1870ACF-218A-4E9D-9C43-87DD55A723CE}" type="presOf" srcId="{D2C90198-EF44-4A9D-8ED6-339501F75133}" destId="{775D7DE6-B038-433D-B650-12EDB9971DFE}" srcOrd="0" destOrd="0" presId="urn:microsoft.com/office/officeart/2005/8/layout/hList2#1"/>
    <dgm:cxn modelId="{3963D188-4585-4D32-B573-1B4CA63DF30D}" srcId="{116B76A1-9724-40EF-8911-3CEBC04D6E5D}" destId="{1A2098E8-7F74-4ABA-AE78-379635D1BED0}" srcOrd="4" destOrd="0" parTransId="{431CBD4D-8205-419B-A103-95E866B6524C}" sibTransId="{4439B214-2231-4ED6-BD1A-972A64DF171C}"/>
    <dgm:cxn modelId="{88288B64-4FEE-47C0-B5B2-85DC85EE9224}" srcId="{116B76A1-9724-40EF-8911-3CEBC04D6E5D}" destId="{5B63E5D1-86E9-4640-AD6F-873CDEE474AA}" srcOrd="1" destOrd="0" parTransId="{6453ED30-0EA8-4E70-A319-FECD9C6C727E}" sibTransId="{2841A7CC-28F5-4D95-A0ED-3002C0768874}"/>
    <dgm:cxn modelId="{2BFCA139-ACA0-4EF6-A6AE-AA4A54D05161}" type="presOf" srcId="{5B63E5D1-86E9-4640-AD6F-873CDEE474AA}" destId="{2AA8FA6B-3255-42AB-806C-7F2023C418C4}" srcOrd="0" destOrd="1" presId="urn:microsoft.com/office/officeart/2005/8/layout/hList2#1"/>
    <dgm:cxn modelId="{5EDEF57F-8090-42E3-A6D2-EAB8D767B044}" srcId="{116B76A1-9724-40EF-8911-3CEBC04D6E5D}" destId="{D82F68F5-89B7-4A01-92A1-D4967EFF2AF0}" srcOrd="9" destOrd="0" parTransId="{43B8BBE6-DDA9-479A-988D-1469AF127812}" sibTransId="{B6916950-7FE4-4668-88A8-5436BC24855A}"/>
    <dgm:cxn modelId="{396D0D2B-9CCF-4E25-A361-3BE516E4AD4A}" type="presOf" srcId="{4A8FFF15-C49A-443D-A93E-FA6A016A4E87}" destId="{2AA8FA6B-3255-42AB-806C-7F2023C418C4}" srcOrd="0" destOrd="10" presId="urn:microsoft.com/office/officeart/2005/8/layout/hList2#1"/>
    <dgm:cxn modelId="{E04A89E0-A684-4800-9B0F-15794D3C1EA8}" srcId="{D2C90198-EF44-4A9D-8ED6-339501F75133}" destId="{415A0B1E-A7D6-4E94-9FF7-FFB48F79CB0D}" srcOrd="10" destOrd="0" parTransId="{901A416E-304E-42C3-A1CA-BBE25AEAF6ED}" sibTransId="{BD2AE289-6CE2-4D63-B540-C237C5AFDB6D}"/>
    <dgm:cxn modelId="{8E9549A1-1A78-43D6-9DB3-801EEDA486C7}" type="presOf" srcId="{1E41EAE3-8BF2-477F-AD51-1E0A588CCE25}" destId="{ECA13A31-3DC1-4719-A0A3-93C9810882E2}" srcOrd="0" destOrd="1" presId="urn:microsoft.com/office/officeart/2005/8/layout/hList2#1"/>
    <dgm:cxn modelId="{98B5A54E-FF1A-473C-8CAC-38E3EF2D24C4}" type="presOf" srcId="{B10517CB-55B4-45BF-A461-A97CD4B1761B}" destId="{E31C6B37-1793-4BC1-9A4F-3CBC33389BC8}" srcOrd="0" destOrd="7" presId="urn:microsoft.com/office/officeart/2005/8/layout/hList2#1"/>
    <dgm:cxn modelId="{3C1FEA6C-771C-4289-B60A-18354B1D128A}" type="presParOf" srcId="{13463000-D5E7-4217-A0AD-2A7890A5CBD3}" destId="{BB875931-E468-47B2-9C96-3C6AEC96017B}" srcOrd="0" destOrd="0" presId="urn:microsoft.com/office/officeart/2005/8/layout/hList2#1"/>
    <dgm:cxn modelId="{85667ED2-3549-4405-8CBF-F05B19656A8F}" type="presParOf" srcId="{BB875931-E468-47B2-9C96-3C6AEC96017B}" destId="{F759399A-973F-4FA1-946E-D566981EECDE}" srcOrd="0" destOrd="0" presId="urn:microsoft.com/office/officeart/2005/8/layout/hList2#1"/>
    <dgm:cxn modelId="{C4240D3F-45E1-4F9F-B9A5-2142873080AD}" type="presParOf" srcId="{BB875931-E468-47B2-9C96-3C6AEC96017B}" destId="{2AA8FA6B-3255-42AB-806C-7F2023C418C4}" srcOrd="1" destOrd="0" presId="urn:microsoft.com/office/officeart/2005/8/layout/hList2#1"/>
    <dgm:cxn modelId="{E92F05FA-3F91-48EC-9DC5-AD93B976D167}" type="presParOf" srcId="{BB875931-E468-47B2-9C96-3C6AEC96017B}" destId="{2442B2CB-BAF5-4D26-B389-C92C115FDE48}" srcOrd="2" destOrd="0" presId="urn:microsoft.com/office/officeart/2005/8/layout/hList2#1"/>
    <dgm:cxn modelId="{DA0A85D2-6549-4795-82D5-4B319B7E0FED}" type="presParOf" srcId="{13463000-D5E7-4217-A0AD-2A7890A5CBD3}" destId="{91274D22-CFD5-4743-83A2-88A168EC027C}" srcOrd="1" destOrd="0" presId="urn:microsoft.com/office/officeart/2005/8/layout/hList2#1"/>
    <dgm:cxn modelId="{0764AA31-B9F6-4FFF-B119-22B7EE48348A}" type="presParOf" srcId="{13463000-D5E7-4217-A0AD-2A7890A5CBD3}" destId="{C1F079D8-C6B5-42EA-8193-A043BDDF33A2}" srcOrd="2" destOrd="0" presId="urn:microsoft.com/office/officeart/2005/8/layout/hList2#1"/>
    <dgm:cxn modelId="{B0AE86B2-DDD5-4D41-852D-B16DE8278294}" type="presParOf" srcId="{C1F079D8-C6B5-42EA-8193-A043BDDF33A2}" destId="{73432D33-EB46-4BF9-9122-2A140DBAA1E8}" srcOrd="0" destOrd="0" presId="urn:microsoft.com/office/officeart/2005/8/layout/hList2#1"/>
    <dgm:cxn modelId="{E4E94B0A-9654-46E9-9ED9-F18CA279AD2D}" type="presParOf" srcId="{C1F079D8-C6B5-42EA-8193-A043BDDF33A2}" destId="{E31C6B37-1793-4BC1-9A4F-3CBC33389BC8}" srcOrd="1" destOrd="0" presId="urn:microsoft.com/office/officeart/2005/8/layout/hList2#1"/>
    <dgm:cxn modelId="{AF91883F-1D94-42A6-8E65-70B47A7CA07B}" type="presParOf" srcId="{C1F079D8-C6B5-42EA-8193-A043BDDF33A2}" destId="{775D7DE6-B038-433D-B650-12EDB9971DFE}" srcOrd="2" destOrd="0" presId="urn:microsoft.com/office/officeart/2005/8/layout/hList2#1"/>
    <dgm:cxn modelId="{7BA25B48-A5DA-4E3D-8B9E-70D8CF6D7FF3}" type="presParOf" srcId="{13463000-D5E7-4217-A0AD-2A7890A5CBD3}" destId="{38ADD469-7AD1-48AF-B576-6EA1869EF8B2}" srcOrd="3" destOrd="0" presId="urn:microsoft.com/office/officeart/2005/8/layout/hList2#1"/>
    <dgm:cxn modelId="{4A0AD393-89E8-4B33-91A6-42B69F6ACEBE}" type="presParOf" srcId="{13463000-D5E7-4217-A0AD-2A7890A5CBD3}" destId="{B10DA05C-D344-46AF-AD89-BEE36BDC6F8F}" srcOrd="4" destOrd="0" presId="urn:microsoft.com/office/officeart/2005/8/layout/hList2#1"/>
    <dgm:cxn modelId="{7B1D10A3-AD44-4628-9FDD-DDDB3F44BD8C}" type="presParOf" srcId="{B10DA05C-D344-46AF-AD89-BEE36BDC6F8F}" destId="{DEFFE82C-34B8-4A5A-8817-3EF654CC8E63}" srcOrd="0" destOrd="0" presId="urn:microsoft.com/office/officeart/2005/8/layout/hList2#1"/>
    <dgm:cxn modelId="{65BDD70F-9F5C-4A6D-98D7-AF46ED932DA7}" type="presParOf" srcId="{B10DA05C-D344-46AF-AD89-BEE36BDC6F8F}" destId="{ECA13A31-3DC1-4719-A0A3-93C9810882E2}" srcOrd="1" destOrd="0" presId="urn:microsoft.com/office/officeart/2005/8/layout/hList2#1"/>
    <dgm:cxn modelId="{45F4C9DD-FBFD-4065-8788-83C2FD0F745F}" type="presParOf" srcId="{B10DA05C-D344-46AF-AD89-BEE36BDC6F8F}" destId="{DCEA2CB3-F477-47BC-8E4F-AEAB900C3E9E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F3DCD-B1C9-4480-86AD-6FA33455E004}">
      <dsp:nvSpPr>
        <dsp:cNvPr id="0" name=""/>
        <dsp:cNvSpPr/>
      </dsp:nvSpPr>
      <dsp:spPr>
        <a:xfrm>
          <a:off x="24401" y="129061"/>
          <a:ext cx="1785028" cy="552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Investigación</a:t>
          </a: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24401" y="129061"/>
        <a:ext cx="1785028" cy="552831"/>
      </dsp:txXfrm>
    </dsp:sp>
    <dsp:sp modelId="{D5854EA3-1582-4BB8-8926-BF6AE520795F}">
      <dsp:nvSpPr>
        <dsp:cNvPr id="0" name=""/>
        <dsp:cNvSpPr/>
      </dsp:nvSpPr>
      <dsp:spPr>
        <a:xfrm>
          <a:off x="8032" y="661019"/>
          <a:ext cx="1825298" cy="35460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infraestructura científico-tecnológica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b="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su objetivo social es la </a:t>
          </a:r>
          <a:r>
            <a:rPr lang="es-CO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generación de conocimiento</a:t>
          </a:r>
          <a:r>
            <a:rPr lang="es-CO" sz="1200" u="sng" kern="1200" dirty="0" smtClean="0"/>
            <a:t>, </a:t>
          </a:r>
          <a:r>
            <a:rPr lang="es-CO" sz="1200" b="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a través de la realización de programas y proyectos de </a:t>
          </a:r>
          <a:r>
            <a:rPr lang="es-CO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investigación básica estratégica </a:t>
          </a:r>
          <a:r>
            <a:rPr lang="es-CO" sz="1200" b="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y el apoyo a la</a:t>
          </a:r>
          <a:r>
            <a:rPr lang="es-CO" sz="1200" kern="1200" dirty="0" smtClean="0"/>
            <a:t> </a:t>
          </a:r>
          <a:r>
            <a:rPr lang="es-CO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formación de capital humano </a:t>
          </a:r>
          <a:r>
            <a:rPr lang="es-CO" sz="1200" b="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para la investigación</a:t>
          </a:r>
        </a:p>
      </dsp:txBody>
      <dsp:txXfrm>
        <a:off x="8032" y="661019"/>
        <a:ext cx="1825298" cy="3546050"/>
      </dsp:txXfrm>
    </dsp:sp>
    <dsp:sp modelId="{D1DAB87A-977F-4107-8A9C-45B777AC48C8}">
      <dsp:nvSpPr>
        <dsp:cNvPr id="0" name=""/>
        <dsp:cNvSpPr/>
      </dsp:nvSpPr>
      <dsp:spPr>
        <a:xfrm>
          <a:off x="2079468" y="75316"/>
          <a:ext cx="1785028" cy="552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Desarrollo Tecnológico</a:t>
          </a:r>
          <a:endParaRPr lang="es-CO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2079468" y="75316"/>
        <a:ext cx="1785028" cy="552831"/>
      </dsp:txXfrm>
    </dsp:sp>
    <dsp:sp modelId="{C916D458-6222-4C22-98B4-D840449AE9C4}">
      <dsp:nvSpPr>
        <dsp:cNvPr id="0" name=""/>
        <dsp:cNvSpPr/>
      </dsp:nvSpPr>
      <dsp:spPr>
        <a:xfrm>
          <a:off x="2105976" y="661019"/>
          <a:ext cx="1785028" cy="37610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ejecución de </a:t>
          </a:r>
          <a:r>
            <a:rPr lang="es-CO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actividades de investigación aplicada, transferencia de tecnología y extensión tecnológica</a:t>
          </a:r>
          <a:r>
            <a:rPr lang="es-CO" sz="1200" kern="1200" dirty="0" smtClean="0"/>
            <a:t>, </a:t>
          </a:r>
          <a:r>
            <a:rPr lang="es-CO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orientadas a la generación y difusión de conocimientos especializados en tecnologías relevantes para un sector o actividad económica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vínculos directos </a:t>
          </a:r>
          <a:r>
            <a:rPr lang="es-MX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con empresas, </a:t>
          </a:r>
          <a:r>
            <a:rPr lang="es-CO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universidades, centros de investigación, entidades gubernamentales y organizaciones que persiguen fines similares o complementarios</a:t>
          </a:r>
          <a:endParaRPr lang="es-CO" sz="1200" kern="1200" dirty="0"/>
        </a:p>
      </dsp:txBody>
      <dsp:txXfrm>
        <a:off x="2105976" y="661019"/>
        <a:ext cx="1785028" cy="3761031"/>
      </dsp:txXfrm>
    </dsp:sp>
    <dsp:sp modelId="{55BAEE69-D499-4D8E-9E09-C01097BF06EF}">
      <dsp:nvSpPr>
        <dsp:cNvPr id="0" name=""/>
        <dsp:cNvSpPr/>
      </dsp:nvSpPr>
      <dsp:spPr>
        <a:xfrm>
          <a:off x="4114401" y="75316"/>
          <a:ext cx="1785028" cy="552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Gestión Tecnológica</a:t>
          </a:r>
          <a:endParaRPr lang="es-CO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4114401" y="75316"/>
        <a:ext cx="1785028" cy="552831"/>
      </dsp:txXfrm>
    </dsp:sp>
    <dsp:sp modelId="{D8ADD848-9EE3-4C20-838A-6B1BA624B80D}">
      <dsp:nvSpPr>
        <dsp:cNvPr id="0" name=""/>
        <dsp:cNvSpPr/>
      </dsp:nvSpPr>
      <dsp:spPr>
        <a:xfrm>
          <a:off x="4122201" y="661019"/>
          <a:ext cx="1785028" cy="37610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prestación de </a:t>
          </a: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servicios tecnológicos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capacitación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consultoría 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gestión de proyectos</a:t>
          </a:r>
          <a:r>
            <a:rPr lang="es-ES" sz="1200" u="sng" kern="12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rPr>
            <a:t>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de </a:t>
          </a:r>
          <a:r>
            <a:rPr lang="es-ES" sz="1200" kern="1200" dirty="0" err="1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I+D+i</a:t>
          </a:r>
          <a:endParaRPr lang="es-CO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no cuentan con instalaciones ni capacidades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para realizar investigación ni desarrollar tecnología</a:t>
          </a:r>
          <a:r>
            <a:rPr lang="es-ES" sz="1200" i="1" u="sng" kern="1200" dirty="0" smtClean="0">
              <a:solidFill>
                <a:schemeClr val="accent3">
                  <a:lumMod val="50000"/>
                </a:schemeClr>
              </a:solidFill>
            </a:rPr>
            <a:t>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propia en el momento actual</a:t>
          </a:r>
          <a:endParaRPr lang="es-CO" sz="1200" kern="1200" dirty="0"/>
        </a:p>
      </dsp:txBody>
      <dsp:txXfrm>
        <a:off x="4122201" y="661019"/>
        <a:ext cx="1785028" cy="3761031"/>
      </dsp:txXfrm>
    </dsp:sp>
    <dsp:sp modelId="{FF51936D-CDFF-4624-BFBF-BC7262CE5072}">
      <dsp:nvSpPr>
        <dsp:cNvPr id="0" name=""/>
        <dsp:cNvSpPr/>
      </dsp:nvSpPr>
      <dsp:spPr>
        <a:xfrm>
          <a:off x="6149333" y="75316"/>
          <a:ext cx="1785028" cy="552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Centro Regional de Productividad</a:t>
          </a:r>
          <a:endParaRPr lang="es-CO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6149333" y="75316"/>
        <a:ext cx="1785028" cy="552831"/>
      </dsp:txXfrm>
    </dsp:sp>
    <dsp:sp modelId="{0A410EA7-3785-4F70-9976-A22999CDA558}">
      <dsp:nvSpPr>
        <dsp:cNvPr id="0" name=""/>
        <dsp:cNvSpPr/>
      </dsp:nvSpPr>
      <dsp:spPr>
        <a:xfrm>
          <a:off x="6149333" y="628148"/>
          <a:ext cx="1785028" cy="37610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alta responsabilidad en el </a:t>
          </a: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fortalecimiento de las capacidades empresariales de innovación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y competitividad, el </a:t>
          </a: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dominio de las tecnologías blandas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de gestión organizacional, mejoramiento continuo y productividad, el </a:t>
          </a: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aseguramiento de la calidad</a:t>
          </a:r>
          <a:r>
            <a:rPr lang="es-ES" sz="1200" kern="1200" dirty="0" smtClean="0"/>
            <a:t>, </a:t>
          </a:r>
          <a:r>
            <a:rPr lang="es-ES" sz="1200" kern="1200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rPr>
            <a:t>creación de empresas con generación de empleo altamente calificado y la </a:t>
          </a:r>
          <a:r>
            <a:rPr lang="es-ES" sz="1200" b="1" i="0" u="none" kern="1200" dirty="0" smtClean="0">
              <a:solidFill>
                <a:schemeClr val="accent3">
                  <a:lumMod val="50000"/>
                </a:schemeClr>
              </a:solidFill>
            </a:rPr>
            <a:t>conformación de </a:t>
          </a:r>
          <a:r>
            <a:rPr lang="es-ES" sz="1200" b="1" i="0" u="none" kern="1200" dirty="0" err="1" smtClean="0">
              <a:solidFill>
                <a:schemeClr val="accent3">
                  <a:lumMod val="50000"/>
                </a:schemeClr>
              </a:solidFill>
            </a:rPr>
            <a:t>clusters</a:t>
          </a:r>
          <a:endParaRPr lang="es-CO" sz="1200" b="1" i="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149333" y="628148"/>
        <a:ext cx="1785028" cy="37610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r" latinLnBrk="0">
              <a:defRPr lang="es-ES" sz="1200"/>
            </a:lvl1pPr>
          </a:lstStyle>
          <a:p>
            <a:fld id="{ACCD1767-73A9-4933-BAEA-6DDCC58002A7}" type="datetimeFigureOut">
              <a:rPr lang="es-ES" smtClean="0"/>
              <a:pPr/>
              <a:t>17/04/2015</a:t>
            </a:fld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1" y="875759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75759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r" latinLnBrk="0">
              <a:defRPr lang="es-ES" sz="1200"/>
            </a:lvl1pPr>
          </a:lstStyle>
          <a:p>
            <a:fld id="{E03A1734-4FFB-4FB2-A08B-70701407F3C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7211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r" latinLnBrk="0">
              <a:defRPr lang="es-ES" sz="1200"/>
            </a:lvl1pPr>
          </a:lstStyle>
          <a:p>
            <a:fld id="{CFA4115B-A961-4E78-80F8-A8921D03BAA4}" type="datetimeFigureOut">
              <a:rPr lang="es-CO"/>
              <a:pPr/>
              <a:t>17/04/2015</a:t>
            </a:fld>
            <a:endParaRPr lang="es-ES" dirty="0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690563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1" tIns="45926" rIns="91851" bIns="45926" rtlCol="0" anchor="ctr"/>
          <a:lstStyle/>
          <a:p>
            <a:endParaRPr lang="es-E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79596"/>
            <a:ext cx="5486400" cy="4149090"/>
          </a:xfrm>
          <a:prstGeom prst="rect">
            <a:avLst/>
          </a:prstGeom>
        </p:spPr>
        <p:txBody>
          <a:bodyPr vert="horz" lIns="91851" tIns="45926" rIns="91851" bIns="45926" rtlCol="0">
            <a:normAutofit/>
          </a:bodyPr>
          <a:lstStyle/>
          <a:p>
            <a:pPr lvl="0"/>
            <a:r>
              <a:rPr lang="es-ES"/>
              <a:t>Haga clic para modificar los estilos de título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1" y="875759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757590"/>
            <a:ext cx="2971800" cy="461010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r" latinLnBrk="0">
              <a:defRPr lang="es-ES" sz="1200"/>
            </a:lvl1pPr>
          </a:lstStyle>
          <a:p>
            <a:fld id="{44F2AB2A-AC47-46F5-B6D6-821EE801CC66}" type="slidenum">
              <a:rPr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857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El título fue ajustado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73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De acuerdo con la</a:t>
            </a:r>
            <a:r>
              <a:rPr lang="es-CO" baseline="0" dirty="0" smtClean="0"/>
              <a:t> caracterización del </a:t>
            </a:r>
            <a:r>
              <a:rPr lang="es-CO" baseline="0" dirty="0" err="1" smtClean="0"/>
              <a:t>OCyT</a:t>
            </a:r>
            <a:r>
              <a:rPr lang="es-CO" baseline="0" dirty="0" smtClean="0"/>
              <a:t> hasta el momento existe un registro total de cerca de 279 centros, 110 de los cuales son no universitarios. De estos 110, 92 son centros privados o mixtos, sin ánimo de lucro, y de ellos 89 son autónomos legalmente. Este sería el universo de partida para el megaproyecto. En el caso de estos 89 proyectos se esperaría poder (Ver focalización).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89218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02240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5818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5818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58708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98688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2264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91578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723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433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61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0134" tIns="45067" rIns="90134" bIns="45067" numCol="1" anchor="t" anchorCtr="0" compatLnSpc="1">
            <a:prstTxWarp prst="textNoShape">
              <a:avLst/>
            </a:prstTxWarp>
          </a:bodyPr>
          <a:lstStyle/>
          <a:p>
            <a:endParaRPr lang="es-CO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 lIns="90134" tIns="45067" rIns="90134" bIns="45067"/>
          <a:lstStyle/>
          <a:p>
            <a:pPr>
              <a:defRPr/>
            </a:pPr>
            <a:fld id="{A01AC512-7002-43CF-9647-78E5D7CBE47B}" type="slidenum">
              <a:rPr lang="es-CO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s-CO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07306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5620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4215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39225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4610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En</a:t>
            </a:r>
            <a:r>
              <a:rPr lang="es-CO" baseline="0" dirty="0" smtClean="0"/>
              <a:t> esta matriz se presenta el resultado de un estudio del Banco Mundial, de acuerdo con el cual la importancia de los centros de I+D del mundo  radica en que cumplen las siguientes funciones: 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4154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3258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Investigación aplicada cuyo principal beneficiario es el sector empresarial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89218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4448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56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El modelo</a:t>
            </a:r>
            <a:r>
              <a:rPr lang="es-CO" baseline="0" dirty="0" smtClean="0"/>
              <a:t> colombiano de centros ofrece diversas posibilidades con respecto al quehacer de los centros: Se identifican por lo menos 4 tipologías diferentes de centros: Los </a:t>
            </a:r>
            <a:r>
              <a:rPr lang="es-CO" baseline="0" dirty="0" err="1" smtClean="0"/>
              <a:t>CIs</a:t>
            </a:r>
            <a:r>
              <a:rPr lang="es-CO" baseline="0" dirty="0" smtClean="0"/>
              <a:t>, los </a:t>
            </a:r>
            <a:r>
              <a:rPr lang="es-CO" baseline="0" dirty="0" err="1" smtClean="0"/>
              <a:t>CDTs</a:t>
            </a:r>
            <a:r>
              <a:rPr lang="es-CO" baseline="0" dirty="0" smtClean="0"/>
              <a:t>, los </a:t>
            </a:r>
            <a:r>
              <a:rPr lang="es-CO" baseline="0" dirty="0" err="1" smtClean="0"/>
              <a:t>CGTs</a:t>
            </a:r>
            <a:r>
              <a:rPr lang="es-CO" baseline="0" dirty="0" smtClean="0"/>
              <a:t> y los </a:t>
            </a:r>
            <a:r>
              <a:rPr lang="es-CO" baseline="0" dirty="0" err="1" smtClean="0"/>
              <a:t>CRPs</a:t>
            </a:r>
            <a:r>
              <a:rPr lang="es-CO" baseline="0" dirty="0" smtClean="0"/>
              <a:t>, que representan diferentes formas de especialización de sus funciones. Estas diferentes formas ofrecen diferentes balances con respecto a la producción de bienes públicos y bienes privados, frente a la oferta de tecnología y demandas del mercado. Así por ejemplo, del lado de la oferta de tecnología y la producción de bienes públicos se encuentran los </a:t>
            </a:r>
            <a:r>
              <a:rPr lang="es-CO" baseline="0" dirty="0" err="1" smtClean="0"/>
              <a:t>Cis</a:t>
            </a:r>
            <a:r>
              <a:rPr lang="es-CO" baseline="0" dirty="0" smtClean="0"/>
              <a:t>, mientras que enfocados en bienes privados que atienden a las demandas del mercado se encuentran los </a:t>
            </a:r>
            <a:r>
              <a:rPr lang="es-CO" baseline="0" dirty="0" err="1" smtClean="0"/>
              <a:t>CENIs</a:t>
            </a:r>
            <a:r>
              <a:rPr lang="es-CO" baseline="0" dirty="0" smtClean="0"/>
              <a:t>.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6642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2AB2A-AC47-46F5-B6D6-821EE801CC66}" type="slidenum">
              <a:rPr lang="es-CO" smtClean="0"/>
              <a:pPr/>
              <a:t>10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3511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2727A4-F97A-4C4B-8A87-556224F8E8AE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534A1-6402-488B-A652-E469620D7916}" type="slidenum">
              <a:rPr lang="es-E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s-E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593913-DB06-49C7-9A4A-964B4580264F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80D2A-EA4E-4A37-A9DF-772D0EA46EC5}" type="slidenum">
              <a:rPr lang="es-E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s-E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E296-5CFD-453B-8B9F-0E7BB479096D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8C80D2A-EA4E-4A37-A9DF-772D0EA46EC5}" type="slidenum">
              <a:rPr lang="es-CO" smtClean="0"/>
              <a:pPr algn="ctr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6245-9154-4282-8727-727393EECB43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80D2A-EA4E-4A37-A9DF-772D0EA46EC5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29E51-67EE-4875-B724-C967C8F85565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80D2A-EA4E-4A37-A9DF-772D0EA46EC5}" type="slidenum">
              <a:rPr lang="es-E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s-E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A2979D-8BCB-49ED-A6DE-E2CAE8FE00A1}" type="datetime1">
              <a:rPr lang="es-CO" smtClean="0"/>
              <a:pPr/>
              <a:t>17/04/2015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80D2A-EA4E-4A37-A9DF-772D0EA46EC5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A6051512-973F-4780-895E-29B1B65D9F34}" type="datetime1">
              <a:rPr lang="es-CO" smtClean="0"/>
              <a:pPr algn="r"/>
              <a:t>17/04/2015</a:t>
            </a:fld>
            <a:endParaRPr lang="es-CO" sz="1400" dirty="0">
              <a:solidFill>
                <a:srgbClr val="FFFFFF"/>
              </a:solidFill>
            </a:endParaRPr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/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AB534A1-6402-488B-A652-E469620D7916}" type="slidenum">
              <a:rPr lang="es-E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s-E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rbol%20de%20problemas%20Centros.xls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&#243;dulo%201%20BPIN%20-%20CENTROS%20ppt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44624"/>
            <a:ext cx="6984776" cy="106613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Megaproyecto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1844824"/>
            <a:ext cx="6984776" cy="2880320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endParaRPr lang="es-CO" dirty="0"/>
          </a:p>
          <a:p>
            <a:pPr marL="0" indent="0" algn="ctr">
              <a:buNone/>
            </a:pPr>
            <a:endParaRPr lang="es-CO" dirty="0" smtClean="0"/>
          </a:p>
          <a:p>
            <a:pPr marL="0" indent="0" algn="ctr">
              <a:buNone/>
            </a:pPr>
            <a:r>
              <a:rPr lang="es-CO" sz="610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Creación y Fortalecimiento </a:t>
            </a:r>
            <a:r>
              <a:rPr lang="es-CO" sz="6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 Centros Autónomos de Investigación, Desarrollo Tecnológico e Innovación (</a:t>
            </a:r>
            <a:r>
              <a:rPr lang="es-CO" sz="6100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ID+i</a:t>
            </a:r>
            <a:r>
              <a:rPr lang="es-CO" sz="6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) para apoyo al desarrollo científico, productivo y social del país</a:t>
            </a:r>
            <a:endParaRPr lang="es-CO" sz="610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3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932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7455"/>
            <a:ext cx="6840760" cy="106613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Problemas identificados</a:t>
            </a:r>
            <a:endParaRPr lang="es-CO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966283"/>
              </p:ext>
            </p:extLst>
          </p:nvPr>
        </p:nvGraphicFramePr>
        <p:xfrm>
          <a:off x="1079662" y="1137926"/>
          <a:ext cx="7920880" cy="5212669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873263"/>
                <a:gridCol w="5047617"/>
              </a:tblGrid>
              <a:tr h="37926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Problema</a:t>
                      </a:r>
                      <a:endParaRPr lang="es-CO" sz="20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Causas primarias</a:t>
                      </a:r>
                      <a:endParaRPr lang="es-CO" sz="2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/>
                </a:tc>
              </a:tr>
              <a:tr h="20708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Capital humano insuficiente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pt-BR" sz="1200" u="none" strike="noStrike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Personal</a:t>
                      </a:r>
                      <a:r>
                        <a:rPr lang="pt-BR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dedicado a </a:t>
                      </a:r>
                      <a:r>
                        <a:rPr lang="pt-BR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I+D </a:t>
                      </a:r>
                      <a:r>
                        <a:rPr lang="pt-BR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insuficiente</a:t>
                      </a:r>
                      <a:endParaRPr lang="pt-BR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308475">
                <a:tc rowSpan="3"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Infraestructura inadecuada a las necesidades de los centros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Falta de laboratorios y equipamiento que incorpore alta tecnología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2070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Falta de herramientas comunes de gestión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45731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Baja capacidad de adaptación de su estructura,  equipo humano e infraestructura a los cambios del entorno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587837">
                <a:tc rowSpan="2"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Ausencia de planes </a:t>
                      </a:r>
                      <a:r>
                        <a:rPr lang="es-CO" sz="1300" b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comprehensivos de </a:t>
                      </a:r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desarrollo de largo </a:t>
                      </a:r>
                      <a:r>
                        <a:rPr lang="es-CO" sz="1300" b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plazo, </a:t>
                      </a:r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acordados con tomadores de </a:t>
                      </a:r>
                      <a:r>
                        <a:rPr lang="es-CO" sz="1300" b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decisiones</a:t>
                      </a:r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entidades financiadoras y sectores beneficiarios (Gobierno, Productivo y Social)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Falta de diferenciación clara del rol de los centros frente a universidades y otros actores del SNCTI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4335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Escasa participación de los centros en las dinámicas regionales y sectoriales de innovación 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414170">
                <a:tc rowSpan="3"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Recursos financieros para el cumplimiento de su misión y sostenibilidad limitados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Acceso limitado a recursos financieros para el desarrollo de  proyectos y actividades de </a:t>
                      </a:r>
                      <a:r>
                        <a:rPr lang="es-CO" sz="1200" u="none" strike="noStrike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ID+i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2070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 acceso a créditos blandos para capital de </a:t>
                      </a:r>
                      <a:r>
                        <a:rPr lang="es-CO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trabajo y equipos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2070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Estructura tributaria </a:t>
                      </a:r>
                      <a:r>
                        <a:rPr lang="es-CO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inadecuada para los centros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466244">
                <a:tc rowSpan="3"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Deficiencias de los modelos de gestión de los centros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Actividades y portafolio de servicios no permiten generar conocimiento acumulado para la diferenciación de los centros en el contexto del SNCTI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3106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Baja conexión tecnológica con sectores beneficiarios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40554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Baja capacidad de adaptación a los cambios del entorno en el que operan y frente a las políticas de CTI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  <a:tr h="62125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es-CO" sz="1300" b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Falta de visibilidad de los centros  en el entorno de CTI regional, nacional e internacional</a:t>
                      </a:r>
                      <a:endParaRPr lang="es-CO" sz="13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935" marR="6935" marT="693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Clr>
                          <a:schemeClr val="accent1">
                            <a:lumMod val="75000"/>
                          </a:schemeClr>
                        </a:buClr>
                        <a:buFont typeface="Wingdings" pitchFamily="2" charset="2"/>
                        <a:buChar char="ü"/>
                      </a:pPr>
                      <a:r>
                        <a:rPr lang="es-CO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Desconocimiento del potencial de los centros por parte los sectores beneficiarios</a:t>
                      </a:r>
                      <a:endParaRPr lang="es-CO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/>
                      </a:endParaRPr>
                    </a:p>
                  </a:txBody>
                  <a:tcPr marL="62416" marR="6935" marT="6935" marB="0" anchor="ctr"/>
                </a:tc>
              </a:tr>
            </a:tbl>
          </a:graphicData>
        </a:graphic>
      </p:graphicFrame>
      <p:sp>
        <p:nvSpPr>
          <p:cNvPr id="5" name="4 Flecha derecha">
            <a:hlinkClick r:id="rId3" action="ppaction://hlinkfile"/>
          </p:cNvPr>
          <p:cNvSpPr/>
          <p:nvPr/>
        </p:nvSpPr>
        <p:spPr>
          <a:xfrm>
            <a:off x="8460432" y="6453336"/>
            <a:ext cx="14401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6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60648"/>
            <a:ext cx="6984776" cy="72008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Universo del Megaproyecto</a:t>
            </a:r>
            <a:endParaRPr lang="es-CO" sz="3200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628454"/>
              </p:ext>
            </p:extLst>
          </p:nvPr>
        </p:nvGraphicFramePr>
        <p:xfrm>
          <a:off x="577404" y="1556792"/>
          <a:ext cx="4858692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8692"/>
              </a:tblGrid>
              <a:tr h="375602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>
                          <a:latin typeface="Arial Narrow" pitchFamily="34" charset="0"/>
                        </a:rPr>
                        <a:t>Censo del </a:t>
                      </a:r>
                      <a:r>
                        <a:rPr lang="es-CO" sz="1800" dirty="0" err="1" smtClean="0">
                          <a:latin typeface="Arial Narrow" pitchFamily="34" charset="0"/>
                        </a:rPr>
                        <a:t>OCyT</a:t>
                      </a:r>
                      <a:endParaRPr lang="es-CO" sz="1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4160902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5548313" cy="367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356052"/>
              </p:ext>
            </p:extLst>
          </p:nvPr>
        </p:nvGraphicFramePr>
        <p:xfrm>
          <a:off x="5580112" y="1496536"/>
          <a:ext cx="3384376" cy="4668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rial Narrow" pitchFamily="34" charset="0"/>
                        </a:rPr>
                        <a:t>Focalización</a:t>
                      </a:r>
                      <a:endParaRPr lang="es-CO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944786">
                <a:tc>
                  <a:txBody>
                    <a:bodyPr/>
                    <a:lstStyle/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Promover sinergias para aprovechar capacidades y lograr economías de escala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Fortalecer infraestructura de laboratorios y equipos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Fortalecer recurso humano para I+D 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Fortalecer capacidades en gestión de conocimiento e innovación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Garantizar financiación de los centros en función de su desempeño 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 Asegurar la vinculación efectiva de los centros con sus potenciales beneficiarios</a:t>
                      </a:r>
                    </a:p>
                    <a:p>
                      <a:pPr marL="540000" indent="-342900" algn="l">
                        <a:buClr>
                          <a:srgbClr val="0070C0"/>
                        </a:buClr>
                        <a:buSzPct val="105000"/>
                        <a:buAutoNum type="arabicPeriod"/>
                      </a:pPr>
                      <a:r>
                        <a:rPr lang="es-CO" sz="1600" baseline="0" dirty="0" smtClean="0">
                          <a:latin typeface="Arial Narrow" pitchFamily="34" charset="0"/>
                        </a:rPr>
                        <a:t>Visibilizar el trabajo de los centros y sus ofertas de servicios</a:t>
                      </a:r>
                      <a:endParaRPr lang="es-CO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9 Flecha izquierda"/>
          <p:cNvSpPr/>
          <p:nvPr/>
        </p:nvSpPr>
        <p:spPr>
          <a:xfrm>
            <a:off x="3203848" y="3934481"/>
            <a:ext cx="649208" cy="502631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11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2 CuadroTexto"/>
          <p:cNvSpPr txBox="1"/>
          <p:nvPr/>
        </p:nvSpPr>
        <p:spPr>
          <a:xfrm>
            <a:off x="3851919" y="4005064"/>
            <a:ext cx="169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fortalecer 40</a:t>
            </a:r>
            <a:endParaRPr lang="es-CO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45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999732" cy="64436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Financiamiento básico (Algoritmo)</a:t>
            </a:r>
            <a:br>
              <a:rPr lang="es-MX" sz="3600" dirty="0" smtClean="0"/>
            </a:br>
            <a:endParaRPr lang="es-CO" sz="2700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3636645" y="3199817"/>
            <a:ext cx="2664296" cy="0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968793" y="4459957"/>
            <a:ext cx="3816424" cy="0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5868893" y="4495961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5400000">
            <a:off x="6877005" y="4495961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5400000">
            <a:off x="7813109" y="4495961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>
            <a:off x="8749212" y="4495961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5652120" y="458112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25%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598107" y="4581128"/>
            <a:ext cx="638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50%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596336" y="4581128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75%</a:t>
            </a:r>
            <a:endParaRPr lang="es-CO" dirty="0"/>
          </a:p>
        </p:txBody>
      </p:sp>
      <p:sp>
        <p:nvSpPr>
          <p:cNvPr id="18" name="17 CuadroTexto"/>
          <p:cNvSpPr txBox="1"/>
          <p:nvPr/>
        </p:nvSpPr>
        <p:spPr>
          <a:xfrm>
            <a:off x="8353169" y="458112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100%</a:t>
            </a:r>
            <a:endParaRPr lang="es-CO" dirty="0"/>
          </a:p>
        </p:txBody>
      </p:sp>
      <p:cxnSp>
        <p:nvCxnSpPr>
          <p:cNvPr id="20" name="19 Conector recto"/>
          <p:cNvCxnSpPr/>
          <p:nvPr/>
        </p:nvCxnSpPr>
        <p:spPr>
          <a:xfrm rot="5400000" flipH="1" flipV="1">
            <a:off x="4968793" y="41719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10800000">
            <a:off x="4896785" y="4243933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V="1">
            <a:off x="4968793" y="4207929"/>
            <a:ext cx="3806541" cy="36004"/>
          </a:xfrm>
          <a:prstGeom prst="line">
            <a:avLst/>
          </a:prstGeom>
          <a:ln w="25400">
            <a:solidFill>
              <a:srgbClr val="D163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rot="10800000">
            <a:off x="4896785" y="3811885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10800000">
            <a:off x="4896785" y="3379836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rot="10800000">
            <a:off x="4896785" y="2875781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rot="10800000">
            <a:off x="4896785" y="2371725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V="1">
            <a:off x="4968793" y="3811885"/>
            <a:ext cx="1008112" cy="43204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V="1">
            <a:off x="5976905" y="2731765"/>
            <a:ext cx="1214253" cy="108012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flipV="1">
            <a:off x="7191158" y="2700407"/>
            <a:ext cx="1584176" cy="3135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flipV="1">
            <a:off x="4968793" y="3235821"/>
            <a:ext cx="1224136" cy="1008112"/>
          </a:xfrm>
          <a:prstGeom prst="line">
            <a:avLst/>
          </a:prstGeom>
          <a:ln w="25400">
            <a:solidFill>
              <a:srgbClr val="33CC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1320020" y="2188800"/>
            <a:ext cx="117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G1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es-MX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10%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1271206" y="2764864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G2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10%  si </a:t>
            </a:r>
            <a:r>
              <a:rPr lang="es-MX" dirty="0" smtClean="0">
                <a:solidFill>
                  <a:srgbClr val="00B050"/>
                </a:solidFill>
              </a:rPr>
              <a:t>BF</a:t>
            </a:r>
            <a:r>
              <a:rPr lang="es-MX" sz="1100" dirty="0" smtClean="0">
                <a:solidFill>
                  <a:srgbClr val="00B050"/>
                </a:solidFill>
              </a:rPr>
              <a:t>E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0-25%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271206" y="3062188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G2</a:t>
            </a:r>
            <a:r>
              <a:rPr lang="es-MX" dirty="0" smtClean="0">
                <a:solidFill>
                  <a:srgbClr val="00B050"/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40%  si </a:t>
            </a:r>
            <a:r>
              <a:rPr lang="es-MX" dirty="0" smtClean="0">
                <a:solidFill>
                  <a:srgbClr val="00B050"/>
                </a:solidFill>
              </a:rPr>
              <a:t>BF</a:t>
            </a:r>
            <a:r>
              <a:rPr lang="es-MX" sz="1100" dirty="0" smtClean="0">
                <a:solidFill>
                  <a:srgbClr val="00B050"/>
                </a:solidFill>
              </a:rPr>
              <a:t>E</a:t>
            </a:r>
            <a:r>
              <a:rPr lang="es-MX" sz="1600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25-55%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1271206" y="3412936"/>
            <a:ext cx="3151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G2</a:t>
            </a:r>
            <a:r>
              <a:rPr lang="es-MX" b="1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10%  si </a:t>
            </a:r>
            <a:r>
              <a:rPr lang="es-MX" dirty="0" smtClean="0">
                <a:solidFill>
                  <a:srgbClr val="00B050"/>
                </a:solidFill>
              </a:rPr>
              <a:t>BF</a:t>
            </a:r>
            <a:r>
              <a:rPr lang="es-MX" sz="1100" dirty="0" smtClean="0">
                <a:solidFill>
                  <a:srgbClr val="00B050"/>
                </a:solidFill>
              </a:rPr>
              <a:t>E</a:t>
            </a:r>
            <a:r>
              <a:rPr lang="es-MX" dirty="0" smtClean="0"/>
              <a:t> 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= 5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5-100%</a:t>
            </a:r>
            <a:endParaRPr lang="es-CO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1331640" y="399829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33CCCC"/>
                </a:solidFill>
              </a:rPr>
              <a:t>G3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10%  BF </a:t>
            </a:r>
            <a:r>
              <a:rPr lang="es-MX" b="1" dirty="0" smtClean="0">
                <a:solidFill>
                  <a:srgbClr val="33CCCC"/>
                </a:solidFill>
              </a:rPr>
              <a:t>Alianzas</a:t>
            </a:r>
            <a:endParaRPr lang="es-CO" b="1" dirty="0" smtClean="0">
              <a:solidFill>
                <a:srgbClr val="33CCCC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187624" y="4797152"/>
            <a:ext cx="3822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BF</a:t>
            </a:r>
            <a:r>
              <a:rPr lang="es-MX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= (Ingresos CT</a:t>
            </a:r>
            <a:r>
              <a:rPr lang="es-MX" sz="1050" dirty="0" smtClean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/Ingresos totales)%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4382846" y="1867669"/>
            <a:ext cx="519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</a:t>
            </a:r>
            <a:endParaRPr lang="es-CO" sz="20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8388424" y="4859868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BF</a:t>
            </a:r>
            <a:r>
              <a:rPr lang="es-MX" b="1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s-CO" b="1" baseline="-250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6951486" y="384324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D16349"/>
                </a:solidFill>
              </a:rPr>
              <a:t>10%</a:t>
            </a:r>
            <a:endParaRPr lang="es-CO" dirty="0">
              <a:solidFill>
                <a:srgbClr val="D16349"/>
              </a:solidFill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5102926" y="337054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33CCCC"/>
                </a:solidFill>
              </a:rPr>
              <a:t>10%</a:t>
            </a:r>
            <a:endParaRPr lang="es-CO" dirty="0">
              <a:solidFill>
                <a:srgbClr val="33CCCC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5534974" y="388389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10%</a:t>
            </a:r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6408641" y="262157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40%</a:t>
            </a:r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7623206" y="236243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10%</a:t>
            </a:r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1115616" y="1052736"/>
            <a:ext cx="7723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Modelo </a:t>
            </a:r>
            <a:r>
              <a:rPr lang="es-MX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aplicado a </a:t>
            </a:r>
            <a:r>
              <a:rPr lang="es-MX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los </a:t>
            </a:r>
            <a:r>
              <a:rPr lang="es-MX" sz="2400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CDTs</a:t>
            </a:r>
            <a:endParaRPr lang="es-CO" sz="24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5652120" y="1772816"/>
            <a:ext cx="2736304" cy="461665"/>
          </a:xfrm>
          <a:prstGeom prst="rect">
            <a:avLst/>
          </a:prstGeom>
          <a:noFill/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rgbClr val="D163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G1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G2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s-MX" sz="24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MX" sz="2400" dirty="0" smtClean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G3</a:t>
            </a:r>
            <a:endParaRPr lang="es-CO" sz="2400" dirty="0">
              <a:solidFill>
                <a:srgbClr val="33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287002" y="3295992"/>
            <a:ext cx="112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>
                <a:solidFill>
                  <a:schemeClr val="accent1">
                    <a:lumMod val="75000"/>
                  </a:schemeClr>
                </a:solidFill>
              </a:rPr>
              <a:t>Incentivos</a:t>
            </a:r>
            <a:endParaRPr lang="es-CO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4860032" y="45811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0%</a:t>
            </a:r>
            <a:endParaRPr lang="es-CO" dirty="0"/>
          </a:p>
        </p:txBody>
      </p:sp>
      <p:sp>
        <p:nvSpPr>
          <p:cNvPr id="49" name="48 CuadroTexto"/>
          <p:cNvSpPr txBox="1"/>
          <p:nvPr/>
        </p:nvSpPr>
        <p:spPr>
          <a:xfrm>
            <a:off x="4361050" y="407959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10%</a:t>
            </a:r>
            <a:endParaRPr lang="es-CO" dirty="0"/>
          </a:p>
        </p:txBody>
      </p:sp>
      <p:sp>
        <p:nvSpPr>
          <p:cNvPr id="50" name="49 CuadroTexto"/>
          <p:cNvSpPr txBox="1"/>
          <p:nvPr/>
        </p:nvSpPr>
        <p:spPr>
          <a:xfrm>
            <a:off x="4361050" y="364754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20%</a:t>
            </a:r>
            <a:endParaRPr lang="es-CO" dirty="0"/>
          </a:p>
        </p:txBody>
      </p:sp>
      <p:sp>
        <p:nvSpPr>
          <p:cNvPr id="58" name="57 CuadroTexto"/>
          <p:cNvSpPr txBox="1"/>
          <p:nvPr/>
        </p:nvSpPr>
        <p:spPr>
          <a:xfrm>
            <a:off x="4361050" y="32154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30%</a:t>
            </a:r>
            <a:endParaRPr lang="es-CO" dirty="0"/>
          </a:p>
        </p:txBody>
      </p:sp>
      <p:sp>
        <p:nvSpPr>
          <p:cNvPr id="59" name="58 CuadroTexto"/>
          <p:cNvSpPr txBox="1"/>
          <p:nvPr/>
        </p:nvSpPr>
        <p:spPr>
          <a:xfrm>
            <a:off x="4361050" y="270214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40%</a:t>
            </a:r>
            <a:endParaRPr lang="es-CO" dirty="0"/>
          </a:p>
        </p:txBody>
      </p:sp>
      <p:sp>
        <p:nvSpPr>
          <p:cNvPr id="60" name="59 CuadroTexto"/>
          <p:cNvSpPr txBox="1"/>
          <p:nvPr/>
        </p:nvSpPr>
        <p:spPr>
          <a:xfrm>
            <a:off x="4361050" y="220738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50%</a:t>
            </a:r>
            <a:endParaRPr lang="es-CO" dirty="0"/>
          </a:p>
        </p:txBody>
      </p:sp>
      <p:sp>
        <p:nvSpPr>
          <p:cNvPr id="62" name="61 Rectángulo"/>
          <p:cNvSpPr/>
          <p:nvPr/>
        </p:nvSpPr>
        <p:spPr>
          <a:xfrm>
            <a:off x="1222743" y="2135376"/>
            <a:ext cx="3077872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1259632" y="5301208"/>
            <a:ext cx="5392900" cy="1323439"/>
          </a:xfrm>
          <a:prstGeom prst="rect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CO" sz="1600" dirty="0">
                <a:solidFill>
                  <a:schemeClr val="bg2">
                    <a:lumMod val="10000"/>
                  </a:schemeClr>
                </a:solidFill>
              </a:rPr>
              <a:t>Aplicación anual contra informe </a:t>
            </a:r>
            <a:r>
              <a:rPr lang="es-CO" sz="1600" dirty="0" smtClean="0">
                <a:solidFill>
                  <a:schemeClr val="bg2">
                    <a:lumMod val="10000"/>
                  </a:schemeClr>
                </a:solidFill>
              </a:rPr>
              <a:t>contable y técnico</a:t>
            </a:r>
          </a:p>
          <a:p>
            <a:r>
              <a:rPr lang="es-MX" sz="1600" dirty="0" smtClean="0">
                <a:solidFill>
                  <a:schemeClr val="bg2">
                    <a:lumMod val="10000"/>
                  </a:schemeClr>
                </a:solidFill>
              </a:rPr>
              <a:t>Evaluación de desempeño a los 5 años</a:t>
            </a:r>
          </a:p>
          <a:p>
            <a:r>
              <a:rPr lang="es-MX" sz="1600" dirty="0" smtClean="0">
                <a:solidFill>
                  <a:schemeClr val="bg2">
                    <a:lumMod val="10000"/>
                  </a:schemeClr>
                </a:solidFill>
              </a:rPr>
              <a:t>Renovación al quinto año de acuerdo al desempeño</a:t>
            </a:r>
          </a:p>
          <a:p>
            <a:r>
              <a:rPr lang="es-MX" sz="1600" dirty="0" smtClean="0">
                <a:solidFill>
                  <a:schemeClr val="bg2">
                    <a:lumMod val="10000"/>
                  </a:schemeClr>
                </a:solidFill>
              </a:rPr>
              <a:t>Tiempo máximo del fortalecimiento: 10 años</a:t>
            </a:r>
          </a:p>
          <a:p>
            <a:r>
              <a:rPr lang="es-MX" sz="1600" dirty="0" smtClean="0">
                <a:solidFill>
                  <a:schemeClr val="bg2">
                    <a:lumMod val="10000"/>
                  </a:schemeClr>
                </a:solidFill>
              </a:rPr>
              <a:t>Evaluación de impacto a los 10 años</a:t>
            </a:r>
            <a:endParaRPr lang="es-CO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" name="60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cxnSp>
        <p:nvCxnSpPr>
          <p:cNvPr id="5" name="4 Conector recto"/>
          <p:cNvCxnSpPr>
            <a:endCxn id="21" idx="0"/>
          </p:cNvCxnSpPr>
          <p:nvPr/>
        </p:nvCxnSpPr>
        <p:spPr>
          <a:xfrm>
            <a:off x="7849111" y="2806241"/>
            <a:ext cx="1" cy="48975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7849626" y="3665324"/>
            <a:ext cx="1" cy="48975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274638"/>
            <a:ext cx="6990488" cy="778098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Financiamiento básico (FB)</a:t>
            </a:r>
            <a:endParaRPr lang="es-CO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538374"/>
              </p:ext>
            </p:extLst>
          </p:nvPr>
        </p:nvGraphicFramePr>
        <p:xfrm>
          <a:off x="251520" y="1268760"/>
          <a:ext cx="8568953" cy="48207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6896"/>
                <a:gridCol w="1193794"/>
                <a:gridCol w="2197167"/>
                <a:gridCol w="2197167"/>
                <a:gridCol w="2123929"/>
              </a:tblGrid>
              <a:tr h="19606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solidFill>
                            <a:schemeClr val="bg2">
                              <a:lumMod val="90000"/>
                            </a:schemeClr>
                          </a:solidFill>
                          <a:effectLst/>
                        </a:rPr>
                        <a:t>Gastos </a:t>
                      </a:r>
                      <a:endParaRPr lang="es-CO" sz="1600" b="1" i="0" u="none" strike="noStrike" dirty="0">
                        <a:solidFill>
                          <a:schemeClr val="bg2">
                            <a:lumMod val="90000"/>
                          </a:schemeClr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Descripción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 err="1" smtClean="0">
                          <a:effectLst/>
                        </a:rPr>
                        <a:t>CIs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u="none" strike="noStrike" dirty="0" err="1" smtClean="0">
                          <a:effectLst/>
                        </a:rPr>
                        <a:t>CDTs</a:t>
                      </a:r>
                      <a:r>
                        <a:rPr lang="es-CO" sz="1600" u="none" strike="noStrike" dirty="0" smtClean="0">
                          <a:effectLst/>
                        </a:rPr>
                        <a:t> 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u="none" strike="noStrike" dirty="0" err="1" smtClean="0">
                          <a:effectLst/>
                        </a:rPr>
                        <a:t>CGTs</a:t>
                      </a:r>
                      <a:r>
                        <a:rPr lang="es-CO" sz="1600" u="none" strike="noStrike" baseline="0" dirty="0" smtClean="0">
                          <a:effectLst/>
                        </a:rPr>
                        <a:t> / </a:t>
                      </a:r>
                      <a:r>
                        <a:rPr lang="es-CO" sz="1600" u="none" strike="noStrike" baseline="0" dirty="0" err="1" smtClean="0">
                          <a:effectLst/>
                        </a:rPr>
                        <a:t>CRPs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50671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u="none" strike="noStrike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G1</a:t>
                      </a:r>
                      <a:endParaRPr lang="es-CO" sz="1600" b="1" i="0" u="none" strike="noStrike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>
                          <a:solidFill>
                            <a:srgbClr val="800000"/>
                          </a:solidFill>
                        </a:rPr>
                        <a:t>Presupuesto anual</a:t>
                      </a:r>
                      <a:endParaRPr lang="es-CO" sz="1200" b="1" i="0" u="none" strike="noStrike" dirty="0">
                        <a:solidFill>
                          <a:srgbClr val="8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rgbClr val="0070C0"/>
                          </a:solidFill>
                        </a:rPr>
                        <a:t>40%</a:t>
                      </a:r>
                      <a:r>
                        <a:rPr lang="es-CO" sz="1200" b="1" u="none" strike="noStrike" dirty="0" smtClean="0"/>
                        <a:t> </a:t>
                      </a:r>
                      <a:r>
                        <a:rPr lang="es-CO" sz="1200" u="none" strike="noStrike" dirty="0" smtClean="0"/>
                        <a:t>de </a:t>
                      </a:r>
                      <a:r>
                        <a:rPr lang="es-CO" sz="1200" u="none" strike="noStrike" dirty="0"/>
                        <a:t>los gastos de operación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10%</a:t>
                      </a:r>
                      <a:r>
                        <a:rPr lang="es-CO" sz="1200" u="none" strike="noStrike" dirty="0" smtClean="0"/>
                        <a:t> </a:t>
                      </a:r>
                      <a:r>
                        <a:rPr lang="es-CO" sz="1200" u="none" strike="noStrike" dirty="0"/>
                        <a:t>de los gastos de operación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5%</a:t>
                      </a:r>
                      <a:r>
                        <a:rPr lang="es-CO" sz="1200" u="none" strike="noStrike" dirty="0" smtClean="0"/>
                        <a:t> </a:t>
                      </a:r>
                      <a:r>
                        <a:rPr lang="es-CO" sz="1200" u="none" strike="noStrike" dirty="0"/>
                        <a:t>de los gastos de operación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134445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u="none" strike="noStrike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G2</a:t>
                      </a:r>
                      <a:endParaRPr lang="es-CO" sz="1600" b="1" i="0" u="none" strike="noStrike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rgbClr val="800000"/>
                          </a:solidFill>
                        </a:rPr>
                        <a:t>Sectores académico, publico, privado o sociedad civil</a:t>
                      </a:r>
                      <a:endParaRPr lang="es-CO" sz="1200" b="1" i="0" u="none" strike="noStrike" dirty="0">
                        <a:solidFill>
                          <a:srgbClr val="8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rgbClr val="0070C0"/>
                          </a:solidFill>
                        </a:rPr>
                        <a:t>10%</a:t>
                      </a:r>
                      <a:r>
                        <a:rPr lang="es-CO" sz="1200" b="1" u="none" strike="noStrike" baseline="0" dirty="0" smtClean="0"/>
                        <a:t> </a:t>
                      </a:r>
                      <a:r>
                        <a:rPr lang="es-CO" sz="1200" u="none" strike="noStrike" baseline="0" dirty="0" smtClean="0"/>
                        <a:t>cuando el beneficio  por contratación directa con sus </a:t>
                      </a:r>
                      <a:r>
                        <a:rPr lang="es-CO" sz="1200" b="1" u="none" strike="noStrike" baseline="0" dirty="0" smtClean="0">
                          <a:solidFill>
                            <a:srgbClr val="0070C0"/>
                          </a:solidFill>
                        </a:rPr>
                        <a:t>sectores beneficiarios  </a:t>
                      </a:r>
                      <a:r>
                        <a:rPr lang="es-CO" sz="1200" u="none" strike="noStrike" baseline="0" dirty="0" smtClean="0"/>
                        <a:t>se ubica entre el </a:t>
                      </a:r>
                      <a:r>
                        <a:rPr lang="es-CO" sz="1200" u="none" strike="noStrike" dirty="0" smtClean="0"/>
                        <a:t>0 y el 25% o entre</a:t>
                      </a:r>
                      <a:r>
                        <a:rPr lang="es-CO" sz="1200" u="none" strike="noStrike" baseline="0" dirty="0" smtClean="0"/>
                        <a:t> el </a:t>
                      </a:r>
                      <a:r>
                        <a:rPr lang="es-CO" sz="1200" u="none" strike="noStrike" dirty="0" smtClean="0"/>
                        <a:t> 55 y el100%. </a:t>
                      </a:r>
                    </a:p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rgbClr val="0070C0"/>
                          </a:solidFill>
                        </a:rPr>
                        <a:t>30% </a:t>
                      </a:r>
                      <a:r>
                        <a:rPr lang="es-CO" sz="1200" u="none" strike="noStrike" dirty="0" smtClean="0"/>
                        <a:t>cuando</a:t>
                      </a:r>
                      <a:r>
                        <a:rPr lang="es-CO" sz="1200" u="none" strike="noStrike" baseline="0" dirty="0" smtClean="0"/>
                        <a:t> el b</a:t>
                      </a:r>
                      <a:r>
                        <a:rPr lang="es-CO" sz="1200" u="none" strike="noStrike" dirty="0" smtClean="0"/>
                        <a:t>eneficio </a:t>
                      </a:r>
                      <a:r>
                        <a:rPr lang="es-CO" sz="1200" u="none" strike="noStrike" baseline="0" dirty="0" smtClean="0"/>
                        <a:t>por contratación directa con sus </a:t>
                      </a:r>
                      <a:r>
                        <a:rPr lang="es-CO" sz="1200" b="1" u="none" strike="noStrike" baseline="0" dirty="0" smtClean="0">
                          <a:solidFill>
                            <a:srgbClr val="0070C0"/>
                          </a:solidFill>
                        </a:rPr>
                        <a:t>sectores beneficiarios  </a:t>
                      </a:r>
                      <a:r>
                        <a:rPr lang="es-CO" sz="1200" u="none" strike="noStrike" baseline="0" dirty="0" smtClean="0"/>
                        <a:t>se ubica entre el </a:t>
                      </a:r>
                      <a:r>
                        <a:rPr lang="es-CO" sz="1200" u="none" strike="noStrike" dirty="0" smtClean="0"/>
                        <a:t>25 y el 55%.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10%</a:t>
                      </a:r>
                      <a:r>
                        <a:rPr lang="es-CO" sz="1200" u="none" strike="noStrike" baseline="0" dirty="0" smtClean="0"/>
                        <a:t> cuando el beneficio  por contratación directa con </a:t>
                      </a:r>
                      <a:r>
                        <a:rPr lang="es-CO" sz="1200" b="1" u="none" strike="noStrike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empresas</a:t>
                      </a:r>
                      <a:r>
                        <a:rPr lang="es-CO" sz="1200" u="none" strike="noStrike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es-CO" sz="1200" u="none" strike="noStrike" baseline="0" dirty="0" smtClean="0"/>
                        <a:t>se ubica entre el </a:t>
                      </a:r>
                      <a:r>
                        <a:rPr lang="es-CO" sz="1200" u="none" strike="noStrike" dirty="0" smtClean="0"/>
                        <a:t>0 y el 25</a:t>
                      </a:r>
                      <a:r>
                        <a:rPr lang="es-CO" sz="1200" u="none" strike="noStrike" dirty="0"/>
                        <a:t>% o </a:t>
                      </a:r>
                      <a:r>
                        <a:rPr lang="es-CO" sz="1200" u="none" strike="noStrike" dirty="0" smtClean="0"/>
                        <a:t>entre</a:t>
                      </a:r>
                      <a:r>
                        <a:rPr lang="es-CO" sz="1200" u="none" strike="noStrike" baseline="0" dirty="0" smtClean="0"/>
                        <a:t> el </a:t>
                      </a:r>
                      <a:r>
                        <a:rPr lang="es-CO" sz="1200" u="none" strike="noStrike" dirty="0" smtClean="0"/>
                        <a:t> 55 y el100%. </a:t>
                      </a:r>
                    </a:p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40</a:t>
                      </a:r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%</a:t>
                      </a:r>
                      <a:r>
                        <a:rPr lang="es-CO" sz="1200" u="none" strike="noStrike" dirty="0"/>
                        <a:t> </a:t>
                      </a:r>
                      <a:r>
                        <a:rPr lang="es-CO" sz="1200" u="none" strike="noStrike" dirty="0" smtClean="0"/>
                        <a:t>cuando</a:t>
                      </a:r>
                      <a:r>
                        <a:rPr lang="es-CO" sz="1200" u="none" strike="noStrike" baseline="0" dirty="0" smtClean="0"/>
                        <a:t> el b</a:t>
                      </a:r>
                      <a:r>
                        <a:rPr lang="es-CO" sz="1200" u="none" strike="noStrike" dirty="0" smtClean="0"/>
                        <a:t>eneficio </a:t>
                      </a:r>
                      <a:r>
                        <a:rPr lang="es-CO" sz="1200" u="none" strike="noStrike" baseline="0" dirty="0" smtClean="0"/>
                        <a:t>por contratos con </a:t>
                      </a:r>
                      <a:r>
                        <a:rPr lang="es-CO" sz="1200" b="1" u="none" strike="noStrike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empresas</a:t>
                      </a:r>
                      <a:r>
                        <a:rPr lang="es-CO" sz="1200" u="none" strike="noStrike" baseline="0" dirty="0" smtClean="0"/>
                        <a:t>  se ubica entre el </a:t>
                      </a:r>
                      <a:r>
                        <a:rPr lang="es-CO" sz="1200" u="none" strike="noStrike" dirty="0" smtClean="0"/>
                        <a:t>25 y el 55%.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5%</a:t>
                      </a:r>
                      <a:r>
                        <a:rPr lang="es-CO" sz="1200" u="none" strike="noStrike" baseline="0" dirty="0" smtClean="0"/>
                        <a:t> cuando el beneficio  por contratación directa con </a:t>
                      </a:r>
                      <a:r>
                        <a:rPr lang="es-CO" sz="1200" b="1" u="none" strike="noStrike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empresas</a:t>
                      </a:r>
                      <a:r>
                        <a:rPr lang="es-CO" sz="1200" u="none" strike="noStrike" baseline="0" dirty="0" smtClean="0"/>
                        <a:t>  se ubica entre el </a:t>
                      </a:r>
                      <a:r>
                        <a:rPr lang="es-CO" sz="1200" u="none" strike="noStrike" dirty="0" smtClean="0"/>
                        <a:t>0 y el 25</a:t>
                      </a:r>
                      <a:r>
                        <a:rPr lang="es-CO" sz="1200" u="none" strike="noStrike" dirty="0"/>
                        <a:t>% o </a:t>
                      </a:r>
                      <a:r>
                        <a:rPr lang="es-CO" sz="1200" u="none" strike="noStrike" dirty="0" smtClean="0"/>
                        <a:t>entre</a:t>
                      </a:r>
                      <a:r>
                        <a:rPr lang="es-CO" sz="1200" u="none" strike="noStrike" baseline="0" dirty="0" smtClean="0"/>
                        <a:t> el </a:t>
                      </a:r>
                      <a:r>
                        <a:rPr lang="es-CO" sz="1200" u="none" strike="noStrike" dirty="0" smtClean="0"/>
                        <a:t> 55 y el100%. </a:t>
                      </a:r>
                    </a:p>
                    <a:p>
                      <a:pPr marL="72000" algn="l" fontAlgn="ctr"/>
                      <a:r>
                        <a:rPr lang="es-CO" sz="12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10%</a:t>
                      </a:r>
                      <a:r>
                        <a:rPr lang="es-CO" sz="1200" u="none" strike="noStrike" dirty="0" smtClean="0"/>
                        <a:t> cuando</a:t>
                      </a:r>
                      <a:r>
                        <a:rPr lang="es-CO" sz="1200" u="none" strike="noStrike" baseline="0" dirty="0" smtClean="0"/>
                        <a:t> el b</a:t>
                      </a:r>
                      <a:r>
                        <a:rPr lang="es-CO" sz="1200" u="none" strike="noStrike" dirty="0" smtClean="0"/>
                        <a:t>eneficio </a:t>
                      </a:r>
                      <a:r>
                        <a:rPr lang="es-CO" sz="1200" u="none" strike="noStrike" baseline="0" dirty="0" smtClean="0"/>
                        <a:t>por contratos con </a:t>
                      </a:r>
                      <a:r>
                        <a:rPr lang="es-CO" sz="1200" b="1" u="none" strike="noStrike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empresas</a:t>
                      </a:r>
                      <a:r>
                        <a:rPr lang="es-CO" sz="1200" b="1" u="none" strike="noStrike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s-CO" sz="1200" u="none" strike="noStrike" baseline="0" dirty="0" smtClean="0"/>
                        <a:t> se ubica entre el </a:t>
                      </a:r>
                      <a:r>
                        <a:rPr lang="es-CO" sz="1200" u="none" strike="noStrike" dirty="0" smtClean="0"/>
                        <a:t>25 y el 55%.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110988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u="none" strike="noStrike" dirty="0" smtClean="0">
                          <a:solidFill>
                            <a:srgbClr val="33CC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G3</a:t>
                      </a:r>
                      <a:endParaRPr lang="es-CO" sz="1600" b="1" i="0" u="none" strike="noStrike" dirty="0">
                        <a:solidFill>
                          <a:srgbClr val="33CC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200" b="1" u="none" strike="noStrike" dirty="0">
                          <a:solidFill>
                            <a:srgbClr val="800000"/>
                          </a:solidFill>
                        </a:rPr>
                        <a:t>Proyectos </a:t>
                      </a:r>
                      <a:r>
                        <a:rPr lang="es-CO" sz="1200" b="1" u="none" strike="noStrike" dirty="0" smtClean="0">
                          <a:solidFill>
                            <a:srgbClr val="800000"/>
                          </a:solidFill>
                        </a:rPr>
                        <a:t>en el marco de alianzas con otros</a:t>
                      </a:r>
                      <a:r>
                        <a:rPr lang="es-CO" sz="1200" b="1" u="none" strike="noStrike" baseline="0" dirty="0" smtClean="0">
                          <a:solidFill>
                            <a:srgbClr val="800000"/>
                          </a:solidFill>
                        </a:rPr>
                        <a:t> actores del SNCTI</a:t>
                      </a:r>
                      <a:endParaRPr lang="es-CO" sz="1200" b="1" i="0" u="none" strike="noStrike" dirty="0">
                        <a:solidFill>
                          <a:srgbClr val="8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u="none" strike="noStrike" dirty="0" smtClean="0"/>
                        <a:t>Por cada peso que apalanca el centro a través de contratos ejecutados por </a:t>
                      </a:r>
                      <a:r>
                        <a:rPr lang="es-CO" sz="1200" b="1" u="none" strike="noStrike" dirty="0" smtClean="0">
                          <a:solidFill>
                            <a:srgbClr val="0070C0"/>
                          </a:solidFill>
                        </a:rPr>
                        <a:t>alianzas</a:t>
                      </a:r>
                      <a:r>
                        <a:rPr lang="es-CO" sz="1200" b="1" u="none" strike="noStrike" dirty="0" smtClean="0"/>
                        <a:t> </a:t>
                      </a:r>
                      <a:r>
                        <a:rPr lang="es-CO" sz="1200" u="none" strike="noStrike" dirty="0" smtClean="0"/>
                        <a:t>de actores locales, regionales o internacionales, el Sector Público apoya con el </a:t>
                      </a:r>
                      <a:r>
                        <a:rPr lang="es-CO" sz="1200" b="1" u="none" strike="noStrike" dirty="0" smtClean="0">
                          <a:solidFill>
                            <a:srgbClr val="0070C0"/>
                          </a:solidFill>
                        </a:rPr>
                        <a:t>10%</a:t>
                      </a:r>
                      <a:r>
                        <a:rPr lang="es-CO" sz="1200" b="1" u="none" strike="noStrike" dirty="0" smtClean="0"/>
                        <a:t>.</a:t>
                      </a:r>
                      <a:endParaRPr lang="es-CO" sz="1200" b="1" i="0" u="none" strike="noStrike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u="none" strike="noStrike" dirty="0" smtClean="0"/>
                        <a:t>Por cada peso que apalanca el centro a través de contratos ejecutados por </a:t>
                      </a:r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alianzas</a:t>
                      </a:r>
                      <a:r>
                        <a:rPr lang="es-CO" sz="1200" u="none" strike="noStrike" dirty="0" smtClean="0"/>
                        <a:t> de actores locales, regionales o internacionales, el Sector Público apoya con el </a:t>
                      </a:r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10%</a:t>
                      </a:r>
                      <a:r>
                        <a:rPr lang="es-CO" sz="1200" u="none" strike="noStrike" dirty="0" smtClean="0"/>
                        <a:t>.</a:t>
                      </a:r>
                      <a:endParaRPr lang="es-CO" sz="1200" b="1" i="0" u="none" strike="noStrike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u="none" strike="noStrike" dirty="0" smtClean="0"/>
                        <a:t>Por cada peso que apalanca el centro a través de contratos ejecutados por </a:t>
                      </a:r>
                      <a:r>
                        <a:rPr lang="es-CO" sz="12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alianzas</a:t>
                      </a:r>
                      <a:r>
                        <a:rPr lang="es-CO" sz="1200" u="none" strike="noStrike" dirty="0" smtClean="0"/>
                        <a:t> de actores locales, regionales o internacionales, el Sector Público apoya con el </a:t>
                      </a:r>
                      <a:r>
                        <a:rPr lang="es-CO" sz="12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20%</a:t>
                      </a:r>
                      <a:r>
                        <a:rPr lang="es-CO" sz="12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es-CO" sz="1200" b="1" i="0" u="none" strike="noStrike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88345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G4</a:t>
                      </a:r>
                      <a:endParaRPr lang="es-CO" sz="1600" b="1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MX" sz="1200" b="1" u="none" strike="noStrike" dirty="0" smtClean="0">
                          <a:solidFill>
                            <a:srgbClr val="800000"/>
                          </a:solidFill>
                        </a:rPr>
                        <a:t>Reciben</a:t>
                      </a:r>
                      <a:r>
                        <a:rPr lang="es-MX" sz="1200" b="1" u="none" strike="noStrike" baseline="0" dirty="0" smtClean="0">
                          <a:solidFill>
                            <a:srgbClr val="800000"/>
                          </a:solidFill>
                        </a:rPr>
                        <a:t> aportes de socios y subsidios públicos</a:t>
                      </a:r>
                      <a:endParaRPr lang="es-CO" sz="1200" b="1" i="0" u="none" strike="noStrike" dirty="0">
                        <a:solidFill>
                          <a:srgbClr val="8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/>
                        <a:t>Ajuste</a:t>
                      </a:r>
                      <a:r>
                        <a:rPr lang="es-MX" sz="1200" u="none" strike="noStrike" baseline="0" dirty="0" smtClean="0"/>
                        <a:t> de G1 =</a:t>
                      </a:r>
                      <a:r>
                        <a:rPr lang="es-CO" sz="1200" u="none" strike="noStrike" baseline="0" dirty="0" smtClean="0"/>
                        <a:t> G1- valor de los aportes de socios e ingresos parafiscales.</a:t>
                      </a:r>
                      <a:endParaRPr lang="es-MX" sz="1200" b="0" i="0" u="none" strike="noStrike" baseline="0" dirty="0" smtClean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/>
                        <a:t>Ajuste</a:t>
                      </a:r>
                      <a:r>
                        <a:rPr lang="es-MX" sz="1200" u="none" strike="noStrike" baseline="0" dirty="0" smtClean="0"/>
                        <a:t> de G1 =</a:t>
                      </a:r>
                      <a:r>
                        <a:rPr lang="es-CO" sz="1200" u="none" strike="noStrike" baseline="0" dirty="0" smtClean="0"/>
                        <a:t> G1- valor de los aportes de socios e ingresos parafiscales.</a:t>
                      </a:r>
                      <a:endParaRPr lang="es-MX" sz="1200" b="0" i="0" u="none" strike="noStrike" baseline="0" dirty="0" smtClean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/>
                        <a:t>Ajuste</a:t>
                      </a:r>
                      <a:r>
                        <a:rPr lang="es-MX" sz="1200" u="none" strike="noStrike" baseline="0" dirty="0" smtClean="0"/>
                        <a:t> de G1 =</a:t>
                      </a:r>
                      <a:r>
                        <a:rPr lang="es-CO" sz="1200" u="none" strike="noStrike" baseline="0" dirty="0" smtClean="0"/>
                        <a:t> G1- valor de los aportes de socios e ingresos parafiscales.</a:t>
                      </a:r>
                      <a:endParaRPr lang="es-MX" sz="1200" b="0" i="0" u="none" strike="noStrike" baseline="0" dirty="0" smtClean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9993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FB</a:t>
                      </a:r>
                      <a:endParaRPr lang="es-CO" sz="1600" b="1" i="0" u="none" strike="noStrike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MX" sz="1200" b="1" u="none" strike="noStrike" dirty="0" smtClean="0"/>
                        <a:t>Total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baseline="0" dirty="0" smtClean="0">
                          <a:solidFill>
                            <a:srgbClr val="0070C0"/>
                          </a:solidFill>
                        </a:rPr>
                        <a:t>60-80%</a:t>
                      </a:r>
                      <a:endParaRPr lang="es-MX" sz="1400" b="1" i="0" u="none" strike="noStrike" baseline="0" dirty="0" smtClean="0">
                        <a:solidFill>
                          <a:srgbClr val="0070C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30-60%</a:t>
                      </a:r>
                      <a:endParaRPr lang="es-CO" sz="1400" b="1" i="0" u="none" strike="noStrike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30-35%</a:t>
                      </a:r>
                      <a:endParaRPr lang="es-CO" sz="1400" b="1" i="0" u="none" strike="noStrike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" name="9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605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116632"/>
            <a:ext cx="6301208" cy="1008112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Financiamiento básico (FB</a:t>
            </a:r>
            <a:endParaRPr lang="es-CO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148398"/>
              </p:ext>
            </p:extLst>
          </p:nvPr>
        </p:nvGraphicFramePr>
        <p:xfrm>
          <a:off x="1979712" y="1484784"/>
          <a:ext cx="6264696" cy="439248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80120"/>
                <a:gridCol w="1995915"/>
                <a:gridCol w="3188661"/>
              </a:tblGrid>
              <a:tr h="32895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Gastos 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Descripción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u="none" strike="noStrike" dirty="0" smtClean="0">
                          <a:effectLst/>
                        </a:rPr>
                        <a:t>CENIS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688524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CO" sz="1600" b="1" u="none" strike="noStrike" kern="12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G1</a:t>
                      </a:r>
                      <a:endParaRPr kumimoji="0" lang="es-CO" sz="1600" b="1" u="none" strike="noStrike" kern="12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400" u="none" strike="noStrike" dirty="0"/>
                        <a:t>Presupuesto anual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5%</a:t>
                      </a:r>
                      <a:r>
                        <a:rPr lang="es-CO" sz="1400" u="none" strike="noStrike" dirty="0" smtClean="0"/>
                        <a:t> </a:t>
                      </a:r>
                      <a:r>
                        <a:rPr lang="es-CO" sz="1400" u="none" strike="noStrike" dirty="0"/>
                        <a:t>de los gastos de operación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70132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CO" sz="1600" b="1" u="none" strike="noStrike" kern="12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G2</a:t>
                      </a:r>
                      <a:endParaRPr kumimoji="0" lang="es-CO" sz="1600" b="1" u="none" strike="noStrike" kern="12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400" u="none" strike="noStrike" dirty="0" smtClean="0"/>
                        <a:t>Proyectos con actores del sector</a:t>
                      </a:r>
                      <a:r>
                        <a:rPr lang="es-CO" sz="1400" u="none" strike="noStrike" baseline="0" dirty="0" smtClean="0"/>
                        <a:t> beneficiario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  <a:r>
                        <a:rPr lang="es-CO" sz="1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%</a:t>
                      </a:r>
                      <a:r>
                        <a:rPr lang="es-CO" sz="1400" b="1" u="none" strike="noStrike" dirty="0"/>
                        <a:t> </a:t>
                      </a:r>
                      <a:r>
                        <a:rPr lang="es-CO" sz="1400" u="none" strike="noStrike" dirty="0" smtClean="0"/>
                        <a:t>cuando</a:t>
                      </a:r>
                      <a:r>
                        <a:rPr lang="es-CO" sz="1400" u="none" strike="noStrike" baseline="0" dirty="0" smtClean="0"/>
                        <a:t> el b</a:t>
                      </a:r>
                      <a:r>
                        <a:rPr lang="es-CO" sz="1400" u="none" strike="noStrike" dirty="0" smtClean="0"/>
                        <a:t>eneficio </a:t>
                      </a:r>
                      <a:r>
                        <a:rPr lang="es-CO" sz="1400" u="none" strike="noStrike" baseline="0" dirty="0" smtClean="0"/>
                        <a:t>por contratos con </a:t>
                      </a:r>
                      <a:r>
                        <a:rPr lang="es-CO" sz="1400" b="1" u="none" strike="noStrike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empresas</a:t>
                      </a:r>
                      <a:r>
                        <a:rPr lang="es-CO" sz="1400" b="1" u="none" strike="noStrike" baseline="0" dirty="0" smtClean="0"/>
                        <a:t> </a:t>
                      </a:r>
                      <a:r>
                        <a:rPr lang="es-CO" sz="1400" u="none" strike="noStrike" baseline="0" dirty="0" smtClean="0"/>
                        <a:t> se ubica entre el </a:t>
                      </a:r>
                      <a:r>
                        <a:rPr lang="es-CO" sz="1400" u="none" strike="noStrike" dirty="0" smtClean="0"/>
                        <a:t>25 y el 55%.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1439169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CO" sz="1600" b="1" u="none" strike="noStrike" kern="1200" dirty="0" smtClean="0">
                          <a:solidFill>
                            <a:srgbClr val="33CC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G3</a:t>
                      </a:r>
                      <a:endParaRPr kumimoji="0" lang="es-CO" sz="1600" b="1" u="none" strike="noStrike" kern="1200" dirty="0">
                        <a:solidFill>
                          <a:srgbClr val="33CC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CO" sz="1400" u="none" strike="noStrike" dirty="0"/>
                        <a:t>Proyectos </a:t>
                      </a:r>
                      <a:r>
                        <a:rPr lang="es-CO" sz="1400" u="none" strike="noStrike" dirty="0" smtClean="0"/>
                        <a:t>en el marco de alianzas con otros</a:t>
                      </a:r>
                      <a:r>
                        <a:rPr lang="es-CO" sz="1400" u="none" strike="noStrike" baseline="0" dirty="0" smtClean="0"/>
                        <a:t> actores internacionales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u="none" strike="noStrike" dirty="0" smtClean="0"/>
                        <a:t>Por cada peso que apalanca el centro a través de convenios ejecutados por </a:t>
                      </a:r>
                      <a:r>
                        <a:rPr lang="es-CO" sz="1400" b="0" u="none" strike="noStrike" dirty="0" smtClean="0">
                          <a:solidFill>
                            <a:schemeClr val="tx1"/>
                          </a:solidFill>
                        </a:rPr>
                        <a:t>alianzas</a:t>
                      </a:r>
                      <a:r>
                        <a:rPr lang="es-CO" sz="1400" u="none" strike="noStrike" dirty="0" smtClean="0"/>
                        <a:t> con pares en el marco de </a:t>
                      </a:r>
                      <a:r>
                        <a:rPr lang="es-CO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redes de cooperación</a:t>
                      </a:r>
                      <a:r>
                        <a:rPr lang="es-CO" sz="1400" b="1" u="none" strike="noStrike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supranacional</a:t>
                      </a:r>
                      <a:r>
                        <a:rPr lang="es-CO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,</a:t>
                      </a:r>
                      <a:r>
                        <a:rPr lang="es-CO" sz="1400" u="none" strike="noStrike" dirty="0" smtClean="0"/>
                        <a:t> el Sector Público apoya con el </a:t>
                      </a:r>
                      <a:r>
                        <a:rPr lang="es-CO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20%</a:t>
                      </a:r>
                      <a:r>
                        <a:rPr lang="es-CO" sz="1400" u="none" strike="noStrike" dirty="0" smtClean="0"/>
                        <a:t>.</a:t>
                      </a:r>
                      <a:endParaRPr lang="es-CO" sz="1400" b="1" i="0" u="none" strike="noStrike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7714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MX" sz="1600" b="1" u="none" strike="noStrike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G4</a:t>
                      </a:r>
                      <a:endParaRPr kumimoji="0" lang="es-CO" sz="1600" b="1" u="none" strike="noStrike" kern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MX" sz="1400" u="none" strike="noStrike" dirty="0" smtClean="0"/>
                        <a:t>Reciben</a:t>
                      </a:r>
                      <a:r>
                        <a:rPr lang="es-MX" sz="1400" u="none" strike="noStrike" baseline="0" dirty="0" smtClean="0"/>
                        <a:t> aportes de socios y subsidios públicos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dirty="0" smtClean="0"/>
                        <a:t>Ajuste</a:t>
                      </a:r>
                      <a:r>
                        <a:rPr lang="es-MX" sz="1400" u="none" strike="noStrike" baseline="0" dirty="0" smtClean="0"/>
                        <a:t> de G1 =</a:t>
                      </a:r>
                      <a:r>
                        <a:rPr lang="es-CO" sz="1400" u="none" strike="noStrike" baseline="0" dirty="0" smtClean="0"/>
                        <a:t> G1- valor de los aportes de socios e ingresos parafiscales.</a:t>
                      </a:r>
                      <a:endParaRPr lang="es-MX" sz="1400" b="0" i="0" u="none" strike="noStrike" baseline="0" dirty="0" smtClean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8857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MX" sz="1600" b="1" u="none" strike="noStrike" kern="12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FB</a:t>
                      </a:r>
                      <a:endParaRPr kumimoji="0" lang="es-CO" sz="1600" b="1" u="none" strike="noStrike" kern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s-MX" sz="1400" b="1" u="none" strike="noStrike" dirty="0" smtClean="0"/>
                        <a:t>Total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10-35%</a:t>
                      </a:r>
                      <a:endParaRPr lang="es-CO" sz="1400" b="1" i="0" u="none" strike="noStrike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5" name="4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1763688" cy="81129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" name="2 Flecha derecha">
            <a:hlinkClick r:id="rId4" action="ppaction://hlinksldjump"/>
          </p:cNvPr>
          <p:cNvSpPr/>
          <p:nvPr/>
        </p:nvSpPr>
        <p:spPr>
          <a:xfrm>
            <a:off x="7524328" y="6309320"/>
            <a:ext cx="18002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01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264351"/>
            <a:ext cx="6912768" cy="1210146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¿Qué se espera apoyar?</a:t>
            </a:r>
            <a:endParaRPr lang="es-CO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35696" y="1916832"/>
            <a:ext cx="7056784" cy="4038200"/>
          </a:xfrm>
        </p:spPr>
        <p:txBody>
          <a:bodyPr>
            <a:normAutofit/>
          </a:bodyPr>
          <a:lstStyle/>
          <a:p>
            <a:pPr indent="-468000"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hlinkClick r:id="rId3" action="ppaction://hlinksldjump"/>
              </a:rPr>
              <a:t>Financiación básica</a:t>
            </a:r>
            <a:endPara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  <a:p>
            <a:pPr indent="-468000"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Creación y fortalecimiento de capacidades</a:t>
            </a:r>
          </a:p>
          <a:p>
            <a:pPr indent="-468000"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Fortalecimiento institucional</a:t>
            </a:r>
          </a:p>
          <a:p>
            <a:pPr indent="-468000"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Programas y proyectos de </a:t>
            </a:r>
            <a:r>
              <a:rPr lang="es-CO" dirty="0" err="1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I+D+i</a:t>
            </a:r>
            <a:endPara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  <a:p>
            <a:pPr indent="-468000">
              <a:spcAft>
                <a:spcPts val="1200"/>
              </a:spcAft>
              <a:buClr>
                <a:schemeClr val="accent3">
                  <a:lumMod val="75000"/>
                </a:schemeClr>
              </a:buClr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Apropiación social de resultados</a:t>
            </a:r>
          </a:p>
        </p:txBody>
      </p:sp>
      <p:sp>
        <p:nvSpPr>
          <p:cNvPr id="5" name="4 Flecha derecha">
            <a:hlinkClick r:id="rId4" action="ppaction://hlinksldjump"/>
          </p:cNvPr>
          <p:cNvSpPr/>
          <p:nvPr/>
        </p:nvSpPr>
        <p:spPr>
          <a:xfrm>
            <a:off x="8244408" y="6160690"/>
            <a:ext cx="24460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2141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984776" cy="114300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Descripción </a:t>
            </a:r>
            <a:r>
              <a:rPr lang="es-CO" sz="3200" smtClean="0"/>
              <a:t>de actividades</a:t>
            </a:r>
            <a:endParaRPr lang="es-CO" sz="3200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452264"/>
              </p:ext>
            </p:extLst>
          </p:nvPr>
        </p:nvGraphicFramePr>
        <p:xfrm>
          <a:off x="711770" y="1268760"/>
          <a:ext cx="843223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Flecha derecha">
            <a:hlinkClick r:id="rId8" action="ppaction://hlinksldjump"/>
          </p:cNvPr>
          <p:cNvSpPr/>
          <p:nvPr/>
        </p:nvSpPr>
        <p:spPr>
          <a:xfrm>
            <a:off x="8676456" y="6404186"/>
            <a:ext cx="16516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309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149831"/>
            <a:ext cx="7165304" cy="778098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Criterios Evaluación Desempeño</a:t>
            </a:r>
            <a:endParaRPr lang="es-CO" sz="32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129780"/>
              </p:ext>
            </p:extLst>
          </p:nvPr>
        </p:nvGraphicFramePr>
        <p:xfrm>
          <a:off x="1547664" y="1142878"/>
          <a:ext cx="5256584" cy="5201186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160240"/>
                <a:gridCol w="3096344"/>
              </a:tblGrid>
              <a:tr h="203183">
                <a:tc>
                  <a:txBody>
                    <a:bodyPr/>
                    <a:lstStyle/>
                    <a:p>
                      <a:pPr marL="180000" algn="ctr" fontAlgn="t"/>
                      <a:r>
                        <a:rPr lang="es-ES" sz="1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Criterio</a:t>
                      </a:r>
                      <a:endParaRPr lang="es-ES" sz="1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/>
                </a:tc>
                <a:tc>
                  <a:txBody>
                    <a:bodyPr/>
                    <a:lstStyle/>
                    <a:p>
                      <a:pPr marL="180000" algn="ctr" fontAlgn="b"/>
                      <a:r>
                        <a:rPr lang="es-ES" sz="1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Aspecto valorado</a:t>
                      </a:r>
                      <a:endParaRPr lang="es-ES" sz="1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326">
                <a:tc rowSpan="5"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Relevancia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CO" sz="1100" u="none" strike="noStrike" dirty="0"/>
                        <a:t>Alineación con la demanda del sector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8726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CO" sz="1100" u="none" strike="noStrike" dirty="0"/>
                        <a:t>Pertinencia de líneas de investigación e innovación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Penetración del mercado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 err="1"/>
                        <a:t>Fidelización</a:t>
                      </a:r>
                      <a:r>
                        <a:rPr lang="es-ES" sz="1100" u="none" strike="noStrike" dirty="0"/>
                        <a:t> de clientes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5332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CO" sz="1100" u="none" strike="noStrike" dirty="0"/>
                        <a:t>Presencia nacional e Internacional y Trabajo en Red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rowSpan="4"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Eficacia  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Proyectos </a:t>
                      </a:r>
                      <a:r>
                        <a:rPr lang="es-ES" sz="1100" u="none" strike="noStrike" dirty="0" err="1"/>
                        <a:t>I+D+i</a:t>
                      </a:r>
                      <a:r>
                        <a:rPr lang="es-ES" sz="1100" u="none" strike="noStrike" dirty="0"/>
                        <a:t> contratados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Proyectos de </a:t>
                      </a:r>
                      <a:r>
                        <a:rPr lang="es-ES" sz="1100" u="none" strike="noStrike" dirty="0" err="1" smtClean="0"/>
                        <a:t>I+D+i</a:t>
                      </a:r>
                      <a:r>
                        <a:rPr lang="es-ES" sz="1100" u="none" strike="noStrike" dirty="0" smtClean="0"/>
                        <a:t> </a:t>
                      </a:r>
                      <a:r>
                        <a:rPr lang="es-ES" sz="1100" u="none" strike="noStrike" dirty="0"/>
                        <a:t>subvencionados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Desarrollo Tecnológico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7746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Servicios Tecnológicos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146"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Orientación a Resultados</a:t>
                      </a:r>
                      <a:endParaRPr lang="es-ES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 smtClean="0"/>
                        <a:t>Resultados alcanzados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rowSpan="6"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Sostenibilidad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Ratio de dependencia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Nivel de endeudamiento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Ratio de Solvencia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Ratio de Liquidez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4260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Cubrimiento gastos de funcionamiento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Rentabilidad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158">
                <a:tc rowSpan="4"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Impacto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Impacto Técnico </a:t>
                      </a:r>
                      <a:r>
                        <a:rPr lang="es-ES" sz="1100" u="none" strike="noStrike" dirty="0" smtClean="0"/>
                        <a:t>-</a:t>
                      </a:r>
                      <a:r>
                        <a:rPr lang="es-ES" sz="1100" u="none" strike="noStrike" baseline="0" dirty="0" smtClean="0"/>
                        <a:t> </a:t>
                      </a:r>
                      <a:r>
                        <a:rPr lang="es-ES" sz="1100" u="none" strike="noStrike" dirty="0" smtClean="0"/>
                        <a:t>Innovación</a:t>
                      </a:r>
                      <a:r>
                        <a:rPr lang="es-ES" sz="1100" u="none" strike="noStrike" dirty="0"/>
                        <a:t>, Calidad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9008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Impacto Económico </a:t>
                      </a:r>
                      <a:r>
                        <a:rPr lang="es-ES" sz="1100" u="none" strike="noStrike" dirty="0" smtClean="0"/>
                        <a:t>- Mejora </a:t>
                      </a:r>
                      <a:r>
                        <a:rPr lang="es-ES" sz="1100" u="none" strike="noStrike" dirty="0"/>
                        <a:t>Eficiencia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Impacto en Recursos Humanos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1418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Satisfacción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rowSpan="6">
                  <a:txBody>
                    <a:bodyPr/>
                    <a:lstStyle/>
                    <a:p>
                      <a:pPr marL="180000" algn="l" fontAlgn="b"/>
                      <a:r>
                        <a:rPr lang="es-ES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Gestión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algn="l" fontAlgn="b"/>
                      <a:r>
                        <a:rPr lang="es-CO" sz="12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ctr"/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Sistemas de Calidad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Capacidad de investigación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Planificación Estratégica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Capacidad de la dirección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7357">
                <a:tc vMerge="1">
                  <a:txBody>
                    <a:bodyPr/>
                    <a:lstStyle/>
                    <a:p>
                      <a:pPr marL="180000"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dirty="0"/>
                        <a:t>Personal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9479">
                <a:tc vMerge="1">
                  <a:txBody>
                    <a:bodyPr/>
                    <a:lstStyle/>
                    <a:p>
                      <a:pPr algn="l" fontAlgn="b"/>
                      <a:endParaRPr lang="es-CO" sz="11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es-ES" sz="1100" u="none" strike="noStrike" kern="1200" dirty="0"/>
                        <a:t>Infraestructuras </a:t>
                      </a:r>
                      <a:endParaRPr lang="es-ES" sz="1100" b="0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526" marR="7526" marT="7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7020272" y="6237312"/>
            <a:ext cx="17860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900" dirty="0" smtClean="0">
                <a:latin typeface="Arial Narrow" pitchFamily="34" charset="0"/>
              </a:rPr>
              <a:t>Propuesta CAF, </a:t>
            </a:r>
            <a:r>
              <a:rPr lang="es-CO" sz="900" dirty="0" err="1" smtClean="0">
                <a:latin typeface="Arial Narrow" pitchFamily="34" charset="0"/>
              </a:rPr>
              <a:t>inasmet</a:t>
            </a:r>
            <a:r>
              <a:rPr lang="es-CO" sz="900" dirty="0" smtClean="0">
                <a:latin typeface="Arial Narrow" pitchFamily="34" charset="0"/>
              </a:rPr>
              <a:t>, </a:t>
            </a:r>
            <a:r>
              <a:rPr lang="es-CO" sz="900" dirty="0" err="1" smtClean="0">
                <a:latin typeface="Arial Narrow" pitchFamily="34" charset="0"/>
              </a:rPr>
              <a:t>ikei</a:t>
            </a:r>
            <a:r>
              <a:rPr lang="es-CO" sz="900" dirty="0" smtClean="0">
                <a:latin typeface="Arial Narrow" pitchFamily="34" charset="0"/>
              </a:rPr>
              <a:t>, CS y UI</a:t>
            </a:r>
            <a:endParaRPr lang="es-CO" sz="900" dirty="0">
              <a:latin typeface="Arial Narrow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092280" y="1128515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Cada </a:t>
            </a:r>
            <a:r>
              <a:rPr lang="es-CO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cinco </a:t>
            </a:r>
            <a:r>
              <a:rPr lang="es-CO" sz="1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años</a:t>
            </a:r>
          </a:p>
        </p:txBody>
      </p:sp>
      <p:pic>
        <p:nvPicPr>
          <p:cNvPr id="8" name="7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0"/>
            <a:ext cx="6912768" cy="114300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Modelo de medición de impacto</a:t>
            </a:r>
            <a:endParaRPr lang="es-CO" sz="3200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490759"/>
              </p:ext>
            </p:extLst>
          </p:nvPr>
        </p:nvGraphicFramePr>
        <p:xfrm>
          <a:off x="1691680" y="1412776"/>
          <a:ext cx="6634163" cy="468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Diapositiva" r:id="rId4" imgW="4249332" imgH="3187536" progId="PowerPoint.Slide.8">
                  <p:embed/>
                </p:oleObj>
              </mc:Choice>
              <mc:Fallback>
                <p:oleObj name="Diapositiva" r:id="rId4" imgW="4249332" imgH="3187536" progId="PowerPoint.Slide.8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963" b="4909"/>
                      <a:stretch>
                        <a:fillRect/>
                      </a:stretch>
                    </p:blipFill>
                    <p:spPr bwMode="auto">
                      <a:xfrm>
                        <a:off x="1691680" y="1412776"/>
                        <a:ext cx="6634163" cy="46815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2A6D7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Rectángulo"/>
          <p:cNvSpPr/>
          <p:nvPr/>
        </p:nvSpPr>
        <p:spPr>
          <a:xfrm>
            <a:off x="4211960" y="6309320"/>
            <a:ext cx="1959191" cy="14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>
                <a:latin typeface="Arial Narrow" pitchFamily="34" charset="0"/>
              </a:rPr>
              <a:t>Propuesta CAF, </a:t>
            </a:r>
            <a:r>
              <a:rPr lang="es-CO" sz="1000" dirty="0" err="1">
                <a:latin typeface="Arial Narrow" pitchFamily="34" charset="0"/>
              </a:rPr>
              <a:t>inasmet</a:t>
            </a:r>
            <a:r>
              <a:rPr lang="es-CO" sz="1000" dirty="0">
                <a:latin typeface="Arial Narrow" pitchFamily="34" charset="0"/>
              </a:rPr>
              <a:t>, </a:t>
            </a:r>
            <a:r>
              <a:rPr lang="es-CO" sz="1000" dirty="0" err="1">
                <a:latin typeface="Arial Narrow" pitchFamily="34" charset="0"/>
              </a:rPr>
              <a:t>ikei</a:t>
            </a:r>
            <a:r>
              <a:rPr lang="es-CO" sz="1000" dirty="0">
                <a:latin typeface="Arial Narrow" pitchFamily="34" charset="0"/>
              </a:rPr>
              <a:t>, CS y UI</a:t>
            </a:r>
          </a:p>
        </p:txBody>
      </p:sp>
      <p:pic>
        <p:nvPicPr>
          <p:cNvPr id="8" name="7 Imagen" descr="Logo Colciencias 200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6" name="5 CuadroTexto"/>
          <p:cNvSpPr txBox="1"/>
          <p:nvPr/>
        </p:nvSpPr>
        <p:spPr>
          <a:xfrm>
            <a:off x="7092280" y="1052736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 los 10 años</a:t>
            </a:r>
            <a:endParaRPr lang="es-CO" sz="14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929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912768" cy="1143000"/>
          </a:xfrm>
        </p:spPr>
        <p:txBody>
          <a:bodyPr>
            <a:noAutofit/>
          </a:bodyPr>
          <a:lstStyle/>
          <a:p>
            <a:pPr algn="ctr"/>
            <a:r>
              <a:rPr lang="es-CO" sz="2800" dirty="0" smtClean="0"/>
              <a:t>Criterios </a:t>
            </a:r>
            <a:r>
              <a:rPr lang="es-CO" sz="2800" dirty="0"/>
              <a:t>e</a:t>
            </a:r>
            <a:r>
              <a:rPr lang="es-CO" sz="2800" dirty="0" smtClean="0"/>
              <a:t>valuación - proyecto creació</a:t>
            </a:r>
            <a:r>
              <a:rPr lang="es-CO" sz="3200" dirty="0" smtClean="0"/>
              <a:t>n</a:t>
            </a:r>
            <a:endParaRPr lang="es-CO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8028384" y="6307653"/>
            <a:ext cx="793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 smtClean="0">
                <a:latin typeface="Arial Narrow" pitchFamily="34" charset="0"/>
              </a:rPr>
              <a:t>Modelo de Chile</a:t>
            </a:r>
            <a:endParaRPr lang="es-CO" sz="800" dirty="0">
              <a:latin typeface="Arial Narrow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09042"/>
              </p:ext>
            </p:extLst>
          </p:nvPr>
        </p:nvGraphicFramePr>
        <p:xfrm>
          <a:off x="1475656" y="1294414"/>
          <a:ext cx="6480720" cy="51946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1202"/>
                <a:gridCol w="4859518"/>
              </a:tblGrid>
              <a:tr h="20059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Criterio</a:t>
                      </a:r>
                      <a:endParaRPr lang="es-CO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Descripción</a:t>
                      </a:r>
                      <a:endParaRPr lang="es-CO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b"/>
                </a:tc>
              </a:tr>
              <a:tr h="343873">
                <a:tc rowSpan="4">
                  <a:txBody>
                    <a:bodyPr/>
                    <a:lstStyle/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RELEVANCIA 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existencia de una real necesidad de </a:t>
                      </a:r>
                      <a:r>
                        <a:rPr lang="es-CO" sz="1200" u="none" strike="noStrike" dirty="0" err="1"/>
                        <a:t>asociatividad</a:t>
                      </a:r>
                      <a:r>
                        <a:rPr lang="es-CO" sz="1200" u="none" strike="noStrike" dirty="0"/>
                        <a:t> tecnológica objeto del consorcio fundador del centro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29248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El impacto que tiene el proyecto/centro sobre las empresas miembros </a:t>
                      </a:r>
                      <a:r>
                        <a:rPr lang="es-CO" sz="1200" u="none" strike="noStrike" dirty="0" smtClean="0"/>
                        <a:t>o</a:t>
                      </a:r>
                      <a:r>
                        <a:rPr lang="es-CO" sz="1200" u="none" strike="noStrike" baseline="0" dirty="0" smtClean="0"/>
                        <a:t> socios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00592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capacidad del proyecto para generar externalidades positivas 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176027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El mérito innovador del proyecto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22084">
                <a:tc rowSpan="6">
                  <a:txBody>
                    <a:bodyPr/>
                    <a:lstStyle/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FACTIBILIDAD 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experiencia previa de las empresas en desarrollos tecnológicos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07756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experiencia previa de las empresas en una estrategia asociativa 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176027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estrategia y sustentabilidad del financiamiento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14920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calidad del gerente del consorcio gestor del centro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329545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calidad de la estrategia de implementación y su coherencia con los objetivos planteados 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50741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El compromiso de las empresas socias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14920">
                <a:tc>
                  <a:txBody>
                    <a:bodyPr/>
                    <a:lstStyle/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RELACION </a:t>
                      </a:r>
                      <a:endParaRPr lang="es-CO" sz="12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El monto de contraparte aportado por las empresas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329545">
                <a:tc>
                  <a:txBody>
                    <a:bodyPr/>
                    <a:lstStyle/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BENEFICIO/COSTO </a:t>
                      </a:r>
                      <a:endParaRPr lang="es-CO" sz="12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La apreciación cualitativa del VAN social del proyecto respecto al VAN del subsidio solicitado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56821">
                <a:tc rowSpan="7">
                  <a:txBody>
                    <a:bodyPr/>
                    <a:lstStyle/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EXTERNALIDADES (EFECTOS INDIRECTOS) 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marL="180000"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algn="l" rtl="0" fontAlgn="t"/>
                      <a:r>
                        <a:rPr lang="es-CO" sz="120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 </a:t>
                      </a:r>
                      <a:endParaRPr lang="es-CO" sz="12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el desarrollo de nuevos profesionales o especialistas.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22084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el desarrollo de la industria.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36412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la generación de más empleo.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43576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la creación de nuevos mercados.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372529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el fortalecimiento de la vinculación empresarial con centros de investigación, universidades, institutos. 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00592">
                <a:tc vMerge="1">
                  <a:txBody>
                    <a:bodyPr/>
                    <a:lstStyle/>
                    <a:p>
                      <a:pPr marL="180000"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el desarrollo de nuevos productos.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  <a:tr h="207756">
                <a:tc vMerge="1">
                  <a:txBody>
                    <a:bodyPr/>
                    <a:lstStyle/>
                    <a:p>
                      <a:pPr algn="l" rtl="0" fontAlgn="t"/>
                      <a:endParaRPr lang="es-CO" sz="1200" b="1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just" rtl="0" fontAlgn="t">
                        <a:buClr>
                          <a:schemeClr val="accent1"/>
                        </a:buClr>
                        <a:buSzPts val="1100"/>
                        <a:buFont typeface="Wingdings"/>
                        <a:buNone/>
                      </a:pPr>
                      <a:r>
                        <a:rPr lang="es-CO" sz="1200" u="none" strike="noStrike" dirty="0"/>
                        <a:t>Impacto en el desarrollo de proveedores.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5819" marR="5819" marT="5819" marB="0"/>
                </a:tc>
              </a:tr>
            </a:tbl>
          </a:graphicData>
        </a:graphic>
      </p:graphicFrame>
      <p:pic>
        <p:nvPicPr>
          <p:cNvPr id="7" name="6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102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058874"/>
              </p:ext>
            </p:extLst>
          </p:nvPr>
        </p:nvGraphicFramePr>
        <p:xfrm>
          <a:off x="44622" y="-136153"/>
          <a:ext cx="9061276" cy="6930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3505"/>
                <a:gridCol w="820223"/>
                <a:gridCol w="2043610"/>
                <a:gridCol w="116840"/>
                <a:gridCol w="1708141"/>
                <a:gridCol w="566934"/>
                <a:gridCol w="936104"/>
                <a:gridCol w="1565919"/>
              </a:tblGrid>
              <a:tr h="229696">
                <a:tc rowSpan="2">
                  <a:txBody>
                    <a:bodyPr/>
                    <a:lstStyle/>
                    <a:p>
                      <a:endParaRPr lang="es-CO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3">
                  <a:txBody>
                    <a:bodyPr/>
                    <a:lstStyle/>
                    <a:p>
                      <a:pPr marL="72000"/>
                      <a:r>
                        <a:rPr lang="es-CO" sz="1100" dirty="0" smtClean="0"/>
                        <a:t>Nombre</a:t>
                      </a:r>
                      <a:r>
                        <a:rPr lang="es-CO" sz="1100" baseline="0" dirty="0" smtClean="0"/>
                        <a:t> del megaproyecto:</a:t>
                      </a:r>
                    </a:p>
                    <a:p>
                      <a:pPr marL="72000"/>
                      <a:r>
                        <a:rPr lang="es-CO" sz="1400" b="0" baseline="0" dirty="0" smtClean="0">
                          <a:latin typeface="Arial Narrow" pitchFamily="34" charset="0"/>
                        </a:rPr>
                        <a:t>Fortalecimiento de Centros Autónomos de </a:t>
                      </a:r>
                      <a:r>
                        <a:rPr lang="es-CO" sz="1400" b="0" baseline="0" dirty="0" err="1" smtClean="0">
                          <a:latin typeface="Arial Narrow" pitchFamily="34" charset="0"/>
                        </a:rPr>
                        <a:t>ID+i</a:t>
                      </a:r>
                      <a:r>
                        <a:rPr lang="es-CO" sz="1400" b="0" baseline="0" dirty="0" smtClean="0">
                          <a:latin typeface="Arial Narrow" pitchFamily="34" charset="0"/>
                        </a:rPr>
                        <a:t>  para apoyo al desarrollo científico, productivo y social del país</a:t>
                      </a:r>
                      <a:endParaRPr lang="es-CO" sz="1400" b="0" dirty="0" smtClean="0">
                        <a:latin typeface="Arial Narrow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es-CO" b="0" dirty="0" smtClean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O" sz="1200" b="1" dirty="0" smtClean="0"/>
                        <a:t>Sector</a:t>
                      </a:r>
                      <a:r>
                        <a:rPr lang="es-CO" sz="1200" b="1" baseline="0" dirty="0" smtClean="0"/>
                        <a:t>: CTI</a:t>
                      </a:r>
                      <a:endParaRPr lang="es-CO" sz="1200" b="1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s-CO" sz="1200" dirty="0" smtClean="0"/>
                        <a:t>Inversión</a:t>
                      </a:r>
                      <a:r>
                        <a:rPr lang="es-CO" sz="1200" baseline="0" dirty="0" smtClean="0"/>
                        <a:t> estimada: (US$M) $ 880,64 </a:t>
                      </a:r>
                    </a:p>
                    <a:p>
                      <a:endParaRPr lang="es-C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6265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O" sz="1200" b="1" baseline="0" dirty="0" smtClean="0"/>
                        <a:t>Gerente sugerido:</a:t>
                      </a:r>
                    </a:p>
                    <a:p>
                      <a:r>
                        <a:rPr lang="es-CO" sz="1200" b="0" baseline="0" dirty="0" smtClean="0"/>
                        <a:t>Colciencias</a:t>
                      </a:r>
                      <a:endParaRPr lang="es-CO" sz="1200" b="0" dirty="0" smtClean="0"/>
                    </a:p>
                  </a:txBody>
                  <a:tcPr>
                    <a:lnL w="38100" cmpd="sng">
                      <a:noFill/>
                    </a:lnL>
                    <a:lnR w="381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687107">
                <a:tc gridSpan="2">
                  <a:txBody>
                    <a:bodyPr/>
                    <a:lstStyle/>
                    <a:p>
                      <a:r>
                        <a:rPr lang="es-CO" sz="1100" b="1" dirty="0" smtClean="0"/>
                        <a:t>Propósito del megaproyecto: </a:t>
                      </a:r>
                    </a:p>
                    <a:p>
                      <a:r>
                        <a:rPr lang="es-CO" sz="1050" b="0" baseline="0" dirty="0" smtClean="0">
                          <a:latin typeface="Arial Narrow" pitchFamily="34" charset="0"/>
                        </a:rPr>
                        <a:t>Crear y fortalecer</a:t>
                      </a:r>
                      <a:r>
                        <a:rPr lang="es-CO" sz="1050" b="0" dirty="0" smtClean="0">
                          <a:latin typeface="Arial Narrow" pitchFamily="34" charset="0"/>
                        </a:rPr>
                        <a:t> Centros de Investigación y Desarrollo Tecnológico como estrategia para garantizar la oferta permanente de servicios de investigación, desarrollo tecnológico e innovación útiles a los propósitos de desarrollo científico, productivo y social del país.</a:t>
                      </a:r>
                      <a:endParaRPr lang="es-CO" sz="1050" b="0" dirty="0">
                        <a:latin typeface="Arial Narrow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s-CO" sz="1100" b="1" dirty="0" smtClean="0"/>
                        <a:t>Mega del megaproyecto (5 años):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CO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  <a:r>
                        <a:rPr lang="es-CO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nuevos centros estratégicos de </a:t>
                      </a:r>
                      <a:r>
                        <a:rPr lang="es-CO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ID+i</a:t>
                      </a:r>
                      <a:r>
                        <a:rPr lang="es-CO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creados en diferentes regiones del país.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centros de </a:t>
                      </a:r>
                      <a:r>
                        <a:rPr lang="es-MX" sz="105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ID+i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fortalecidos</a:t>
                      </a:r>
                      <a:endParaRPr lang="es-CO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CO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 menos un </a:t>
                      </a:r>
                      <a:r>
                        <a:rPr lang="es-CO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consorcio de centros de </a:t>
                      </a:r>
                      <a:r>
                        <a:rPr lang="es-CO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ID+i</a:t>
                      </a:r>
                      <a:r>
                        <a:rPr lang="es-CO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operando al 2016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 </a:t>
                      </a: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Programas estratégicos de mediano plazo cofinanciados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a los consorcios</a:t>
                      </a: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(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US$</a:t>
                      </a:r>
                      <a:r>
                        <a:rPr lang="es-CO" sz="105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32,8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es-MX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mill</a:t>
                      </a: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)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300</a:t>
                      </a: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proyectos cofinanciados a los centros (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US$ </a:t>
                      </a:r>
                      <a:r>
                        <a:rPr lang="es-CO" sz="105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81,9 </a:t>
                      </a:r>
                      <a:r>
                        <a:rPr lang="es-MX" sz="105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mill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.), </a:t>
                      </a:r>
                      <a:r>
                        <a:rPr lang="es-MX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13% 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en colaboración con otros países.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500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gestores de conocimiento e innovación capacitados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</a:t>
                      </a:r>
                      <a:r>
                        <a:rPr lang="es-MX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es-MX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sistema de medición de centros para consulta vía Web, con ventana de oferta de servicios, implementado.</a:t>
                      </a:r>
                      <a:endParaRPr lang="es-CO" sz="105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sz="1100" dirty="0" smtClean="0">
                        <a:latin typeface="Arial Narrow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100" b="1" dirty="0" smtClean="0"/>
                        <a:t>Módulos del</a:t>
                      </a:r>
                      <a:r>
                        <a:rPr lang="es-CO" sz="1100" b="1" baseline="0" dirty="0" smtClean="0"/>
                        <a:t> megaproyecto:</a:t>
                      </a:r>
                      <a:r>
                        <a:rPr lang="es-CO" sz="1100" dirty="0" smtClean="0"/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CO" sz="1100" i="1" dirty="0" smtClean="0">
                          <a:latin typeface="Arial Narrow" pitchFamily="34" charset="0"/>
                        </a:rPr>
                        <a:t>Modulo 1</a:t>
                      </a:r>
                      <a:r>
                        <a:rPr lang="es-CO" sz="1100" dirty="0" smtClean="0">
                          <a:latin typeface="Arial Narrow" pitchFamily="34" charset="0"/>
                        </a:rPr>
                        <a:t>: Creación de centros de investigación, desarrollo tecnológico e innovación en áreas estratégicas de impacto regional y nacional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CO" sz="1100" i="1" dirty="0" smtClean="0">
                          <a:latin typeface="Arial Narrow" pitchFamily="34" charset="0"/>
                        </a:rPr>
                        <a:t>Modulo 2</a:t>
                      </a:r>
                      <a:r>
                        <a:rPr lang="es-CO" sz="1100" dirty="0" smtClean="0">
                          <a:latin typeface="Arial Narrow" pitchFamily="34" charset="0"/>
                        </a:rPr>
                        <a:t>: Fortalecimiento institucional de centros de ID+I en el marco de alianzas estratégicas  con todos los actores del SNCT+I.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2677224">
                <a:tc grid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s-CO" sz="1100" b="1" dirty="0" smtClean="0"/>
                        <a:t>        </a:t>
                      </a:r>
                      <a:r>
                        <a:rPr lang="es-CO" sz="1100" b="1" dirty="0" err="1" smtClean="0"/>
                        <a:t>TIREc</a:t>
                      </a:r>
                      <a:r>
                        <a:rPr lang="es-CO" sz="1100" b="1" dirty="0" smtClean="0"/>
                        <a:t> estimada:</a:t>
                      </a:r>
                    </a:p>
                    <a:p>
                      <a:pPr marL="342900" indent="-342900">
                        <a:buNone/>
                      </a:pPr>
                      <a:endParaRPr lang="es-CO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100" b="1" dirty="0" smtClean="0"/>
                        <a:t>Justificación: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1050" dirty="0" smtClean="0">
                          <a:latin typeface="Arial Narrow" pitchFamily="34" charset="0"/>
                        </a:rPr>
                        <a:t>Se </a:t>
                      </a:r>
                      <a:r>
                        <a:rPr lang="en-US" sz="1050" dirty="0" err="1" smtClean="0">
                          <a:latin typeface="Arial Narrow" pitchFamily="34" charset="0"/>
                        </a:rPr>
                        <a:t>dispone</a:t>
                      </a:r>
                      <a:r>
                        <a:rPr lang="en-US" sz="1050" dirty="0" smtClean="0">
                          <a:latin typeface="Arial Narrow" pitchFamily="34" charset="0"/>
                        </a:rPr>
                        <a:t> del </a:t>
                      </a:r>
                      <a:r>
                        <a:rPr lang="en-US" sz="1050" dirty="0" err="1" smtClean="0">
                          <a:latin typeface="Arial Narrow" pitchFamily="34" charset="0"/>
                        </a:rPr>
                        <a:t>estudio</a:t>
                      </a:r>
                      <a:r>
                        <a:rPr lang="en-US" sz="1050" baseline="0" dirty="0" smtClean="0">
                          <a:latin typeface="Arial Narrow" pitchFamily="34" charset="0"/>
                        </a:rPr>
                        <a:t> de: </a:t>
                      </a:r>
                      <a:r>
                        <a:rPr lang="en-US" sz="1050" dirty="0" smtClean="0">
                          <a:latin typeface="Arial Narrow" pitchFamily="34" charset="0"/>
                        </a:rPr>
                        <a:t>Julian M Alston, Connie Chan-Kang, Michelle C </a:t>
                      </a:r>
                      <a:r>
                        <a:rPr lang="en-US" sz="1050" dirty="0" err="1" smtClean="0">
                          <a:latin typeface="Arial Narrow" pitchFamily="34" charset="0"/>
                        </a:rPr>
                        <a:t>Marra</a:t>
                      </a:r>
                      <a:r>
                        <a:rPr lang="en-US" sz="1050" dirty="0" smtClean="0">
                          <a:latin typeface="Arial Narrow" pitchFamily="34" charset="0"/>
                        </a:rPr>
                        <a:t> and Philip G </a:t>
                      </a:r>
                      <a:r>
                        <a:rPr lang="en-US" sz="1050" dirty="0" err="1" smtClean="0">
                          <a:latin typeface="Arial Narrow" pitchFamily="34" charset="0"/>
                        </a:rPr>
                        <a:t>pardey</a:t>
                      </a:r>
                      <a:r>
                        <a:rPr lang="en-US" sz="1050" dirty="0" smtClean="0">
                          <a:latin typeface="Arial Narrow" pitchFamily="34" charset="0"/>
                        </a:rPr>
                        <a:t>: </a:t>
                      </a:r>
                      <a:r>
                        <a:rPr lang="en-US" sz="1050" b="1" dirty="0" smtClean="0">
                          <a:latin typeface="Arial Narrow" pitchFamily="34" charset="0"/>
                        </a:rPr>
                        <a:t>A meta-analysis of rates of return to agricultural R&amp;D: Ex </a:t>
                      </a:r>
                      <a:r>
                        <a:rPr lang="en-US" sz="1050" b="1" dirty="0" err="1" smtClean="0">
                          <a:latin typeface="Arial Narrow" pitchFamily="34" charset="0"/>
                        </a:rPr>
                        <a:t>pede</a:t>
                      </a:r>
                      <a:r>
                        <a:rPr lang="en-US" sz="1050" b="1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1050" b="1" dirty="0" err="1" smtClean="0">
                          <a:latin typeface="Arial Narrow" pitchFamily="34" charset="0"/>
                        </a:rPr>
                        <a:t>Herculem</a:t>
                      </a:r>
                      <a:r>
                        <a:rPr lang="en-US" sz="1050" b="1" dirty="0" smtClean="0">
                          <a:latin typeface="Arial Narrow" pitchFamily="34" charset="0"/>
                        </a:rPr>
                        <a:t>? </a:t>
                      </a:r>
                      <a:r>
                        <a:rPr lang="en-US" sz="1050" dirty="0" smtClean="0">
                          <a:latin typeface="Arial Narrow" pitchFamily="34" charset="0"/>
                        </a:rPr>
                        <a:t>Research Report 113, International Food Policy Research Institute. Washington D.C., 2000.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en-US" sz="1050" dirty="0" smtClean="0">
                        <a:latin typeface="Arial Narrow" pitchFamily="34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s-CO" sz="1050" dirty="0" smtClean="0">
                          <a:latin typeface="Arial Narrow" pitchFamily="34" charset="0"/>
                        </a:rPr>
                        <a:t>En este se estudio establece</a:t>
                      </a:r>
                      <a:r>
                        <a:rPr lang="es-CO" sz="1050" baseline="0" dirty="0" smtClean="0">
                          <a:latin typeface="Arial Narrow" pitchFamily="34" charset="0"/>
                        </a:rPr>
                        <a:t> una tasa de retorno de 26% (Moda establecida a partir de 62 estimaciones diferentes) en el caso del International </a:t>
                      </a:r>
                      <a:r>
                        <a:rPr lang="es-CO" sz="1050" baseline="0" dirty="0" err="1" smtClean="0">
                          <a:latin typeface="Arial Narrow" pitchFamily="34" charset="0"/>
                        </a:rPr>
                        <a:t>Agricultural</a:t>
                      </a:r>
                      <a:r>
                        <a:rPr lang="es-CO" sz="1050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s-CO" sz="1050" baseline="0" dirty="0" err="1" smtClean="0">
                          <a:latin typeface="Arial Narrow" pitchFamily="34" charset="0"/>
                        </a:rPr>
                        <a:t>Research</a:t>
                      </a:r>
                      <a:r>
                        <a:rPr lang="es-CO" sz="1050" baseline="0" dirty="0" smtClean="0">
                          <a:latin typeface="Arial Narrow" pitchFamily="34" charset="0"/>
                        </a:rPr>
                        <a:t> Center.</a:t>
                      </a:r>
                      <a:endParaRPr lang="es-CO" sz="1050" dirty="0" smtClean="0">
                        <a:latin typeface="Arial Narrow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r>
                        <a:rPr lang="es-CO" sz="1050" b="1" baseline="0" dirty="0" smtClean="0"/>
                        <a:t>Avance en diseño: </a:t>
                      </a:r>
                    </a:p>
                    <a:p>
                      <a:r>
                        <a:rPr lang="es-CO" sz="1050" baseline="0" dirty="0" smtClean="0">
                          <a:solidFill>
                            <a:srgbClr val="C00000"/>
                          </a:solidFill>
                        </a:rPr>
                        <a:t>3. Fase 2 (factibilidad) </a:t>
                      </a:r>
                      <a:endParaRPr lang="es-CO" sz="1050" baseline="0" dirty="0" smtClean="0">
                        <a:solidFill>
                          <a:schemeClr val="dk1"/>
                        </a:solidFill>
                      </a:endParaRPr>
                    </a:p>
                    <a:p>
                      <a:r>
                        <a:rPr lang="es-CO" sz="105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</a:rPr>
                        <a:t>El proyecto tiene un diseño preliminar basado en la información disponible. Se requieren estudios complementarios para acabar de establecer la línea de base e identificar los centros que serán fortalecidos y los blancos de sus esfuerzos.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Estudios requeridos: 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s-MX" sz="1050" dirty="0" smtClean="0">
                          <a:latin typeface="Arial Narrow" pitchFamily="34" charset="0"/>
                        </a:rPr>
                        <a:t>Desempeño e impacto de los centros autónomos de </a:t>
                      </a:r>
                      <a:r>
                        <a:rPr lang="es-MX" sz="1050" dirty="0" err="1" smtClean="0">
                          <a:latin typeface="Arial Narrow" pitchFamily="34" charset="0"/>
                        </a:rPr>
                        <a:t>ID+i</a:t>
                      </a:r>
                      <a:r>
                        <a:rPr lang="es-MX" sz="1050" dirty="0" smtClean="0">
                          <a:latin typeface="Arial Narrow" pitchFamily="34" charset="0"/>
                        </a:rPr>
                        <a:t> en Colombia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CO" sz="1050" dirty="0" smtClean="0">
                          <a:latin typeface="Arial Narrow" pitchFamily="34" charset="0"/>
                        </a:rPr>
                        <a:t>Infraestructura actual de laboratorios, pruebas de laboratorio y equipos de los centros autónomos de</a:t>
                      </a:r>
                      <a:r>
                        <a:rPr lang="es-CO" sz="1050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s-CO" sz="1050" baseline="0" dirty="0" err="1" smtClean="0">
                          <a:latin typeface="Arial Narrow" pitchFamily="34" charset="0"/>
                        </a:rPr>
                        <a:t>ID+i</a:t>
                      </a:r>
                      <a:endParaRPr lang="es-CO" sz="1050" baseline="0" dirty="0" smtClean="0">
                        <a:latin typeface="Arial Narrow" pitchFamily="34" charset="0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t-BR" sz="1050" dirty="0" smtClean="0">
                          <a:latin typeface="Arial Narrow" pitchFamily="34" charset="0"/>
                        </a:rPr>
                        <a:t>Potencial de sinergias entre centros autónomos de ID+i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CO" sz="1050" dirty="0" smtClean="0">
                          <a:latin typeface="Arial Narrow" pitchFamily="34" charset="0"/>
                        </a:rPr>
                        <a:t>Brechas tecnológicas a las cuales deberán apuntar los esfuerzos de los centros.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Valor estimado:   </a:t>
                      </a:r>
                      <a:r>
                        <a:rPr kumimoji="0" lang="es-CO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COL$500 millones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Fuente sugerida: </a:t>
                      </a:r>
                      <a:r>
                        <a:rPr kumimoji="0" lang="es-CO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Colciencias</a:t>
                      </a:r>
                      <a:endParaRPr kumimoji="0" lang="es-CO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0" lang="es-CO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s-CO" sz="1100" b="1" dirty="0" smtClean="0"/>
                        <a:t>Apoyo </a:t>
                      </a:r>
                      <a:r>
                        <a:rPr lang="es-CO" sz="1100" b="1" dirty="0" err="1" smtClean="0"/>
                        <a:t>dep</a:t>
                      </a:r>
                      <a:r>
                        <a:rPr lang="es-CO" sz="1100" b="1" dirty="0" smtClean="0"/>
                        <a:t>/tal:</a:t>
                      </a:r>
                    </a:p>
                    <a:p>
                      <a:r>
                        <a:rPr lang="es-CO" sz="1050" baseline="0" dirty="0" smtClean="0">
                          <a:solidFill>
                            <a:srgbClr val="C00000"/>
                          </a:solidFill>
                        </a:rPr>
                        <a:t>3. Apoyo regional</a:t>
                      </a:r>
                    </a:p>
                    <a:p>
                      <a:r>
                        <a:rPr lang="es-CO" sz="1050" baseline="0" dirty="0" smtClean="0">
                          <a:latin typeface="Arial Narrow" pitchFamily="34" charset="0"/>
                        </a:rPr>
                        <a:t>Departamentos en los que ya existen centros o han manifestado su interés de contar con centros para abordar temas de CT+I de interés local.</a:t>
                      </a:r>
                      <a:endParaRPr lang="es-CO" sz="1050" dirty="0"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52148">
                <a:tc gridSpan="2">
                  <a:txBody>
                    <a:bodyPr/>
                    <a:lstStyle/>
                    <a:p>
                      <a:r>
                        <a:rPr lang="es-CO" sz="1100" b="1" baseline="0" dirty="0" smtClean="0"/>
                        <a:t>Riesgo : </a:t>
                      </a:r>
                    </a:p>
                    <a:p>
                      <a:r>
                        <a:rPr lang="es-CO" sz="1050" baseline="0" dirty="0" smtClean="0">
                          <a:solidFill>
                            <a:srgbClr val="C00000"/>
                          </a:solidFill>
                          <a:latin typeface="Arial Narrow" pitchFamily="34" charset="0"/>
                        </a:rPr>
                        <a:t>4</a:t>
                      </a:r>
                      <a:r>
                        <a:rPr lang="es-CO" sz="11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. 25%&gt; P(fracaso)</a:t>
                      </a:r>
                    </a:p>
                    <a:p>
                      <a:r>
                        <a:rPr lang="es-CO" sz="1000" dirty="0" smtClean="0">
                          <a:latin typeface="Arial Narrow" pitchFamily="34" charset="0"/>
                        </a:rPr>
                        <a:t>Asegurar la financiación de los centros</a:t>
                      </a:r>
                      <a:r>
                        <a:rPr lang="es-CO" sz="1000" baseline="0" dirty="0" smtClean="0">
                          <a:latin typeface="Arial Narrow" pitchFamily="34" charset="0"/>
                        </a:rPr>
                        <a:t> en un contexto de alianzas estratégicas alrededor de temas de interés para el país y bajo el enfoque de estándares altos de calidad y desempeño, ofrece garantías de éxito</a:t>
                      </a:r>
                      <a:endParaRPr lang="es-CO" sz="1000" dirty="0"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CO" sz="1100" b="1" baseline="0" dirty="0" smtClean="0"/>
                        <a:t>Fortalecimiento S N I: </a:t>
                      </a:r>
                    </a:p>
                    <a:p>
                      <a:r>
                        <a:rPr lang="es-CO" sz="1100" baseline="0" dirty="0" smtClean="0">
                          <a:solidFill>
                            <a:srgbClr val="C00000"/>
                          </a:solidFill>
                        </a:rPr>
                        <a:t>3.En dirección correcta del fortalecimiento de roles del SNI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Los centros de </a:t>
                      </a:r>
                      <a:r>
                        <a:rPr lang="es-ES" sz="1050" kern="1200" dirty="0" err="1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I+D+i</a:t>
                      </a:r>
                      <a:r>
                        <a:rPr lang="es-ES" sz="1050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tienen como misión institucional ofrecer diversas combinaciones de investigación, desarrollo experimental, innovación, y prestación de servicios técnicos y de gestión</a:t>
                      </a:r>
                      <a:r>
                        <a:rPr lang="es-ES" sz="1050" kern="1200" baseline="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a sus posibles beneficiarios, </a:t>
                      </a:r>
                      <a:r>
                        <a:rPr lang="es-ES" sz="1050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aprovechando los mecanismos de los diversos tipos de externalidades. Cumplen la crucial función de facilitar el acceso a la tecnología por parte del empresariado y de propiciar la consecución de una mejor calidad de vida.</a:t>
                      </a:r>
                      <a:endParaRPr lang="es-CO" sz="1050" dirty="0"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CO" sz="1100" b="1" baseline="0" dirty="0" smtClean="0"/>
                        <a:t>Efecto demostrativo: </a:t>
                      </a:r>
                    </a:p>
                    <a:p>
                      <a:r>
                        <a:rPr lang="es-CO" sz="1100" baseline="0" dirty="0" smtClean="0">
                          <a:solidFill>
                            <a:srgbClr val="C00000"/>
                          </a:solidFill>
                        </a:rPr>
                        <a:t>2. Medio</a:t>
                      </a:r>
                    </a:p>
                    <a:p>
                      <a:r>
                        <a:rPr lang="es-CO" sz="1000" baseline="0" dirty="0" smtClean="0">
                          <a:latin typeface="Arial Narrow" pitchFamily="34" charset="0"/>
                        </a:rPr>
                        <a:t>Si bien los estudios disponibles permiten establecer que los centros han tenido un desempeño que  les ha permitido sobrevivir con pocos recursos y lograr resultados evidentes, se requieren estudios para profundizar en el impacto que éstos han tenido en materia de generación de conocimiento y apoyo a la innovación de los sectores beneficiarios de sus servicios, para lograr un efecto demostrativo mayor.</a:t>
                      </a:r>
                      <a:endParaRPr lang="es-CO" sz="1000" dirty="0"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94226" y="4359979"/>
            <a:ext cx="370093" cy="642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5 Rectángulo"/>
          <p:cNvSpPr/>
          <p:nvPr/>
        </p:nvSpPr>
        <p:spPr>
          <a:xfrm>
            <a:off x="789084" y="4047006"/>
            <a:ext cx="398540" cy="955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1340335" y="3688231"/>
            <a:ext cx="360040" cy="1314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889512" y="4378134"/>
            <a:ext cx="228073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tx1">
                  <a:lumMod val="75000"/>
                  <a:lumOff val="25000"/>
                </a:schemeClr>
              </a:buClr>
              <a:buSzPct val="300000"/>
              <a:buFont typeface="Wingdings" pitchFamily="2" charset="2"/>
              <a:buChar char="ü"/>
              <a:defRPr/>
            </a:pP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05182" name="8 CuadroTexto"/>
          <p:cNvSpPr txBox="1">
            <a:spLocks noChangeArrowheads="1"/>
          </p:cNvSpPr>
          <p:nvPr/>
        </p:nvSpPr>
        <p:spPr bwMode="auto">
          <a:xfrm>
            <a:off x="131436" y="3981358"/>
            <a:ext cx="5925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200" dirty="0">
                <a:latin typeface="Arial Narrow" pitchFamily="34" charset="0"/>
              </a:rPr>
              <a:t>12-20</a:t>
            </a:r>
          </a:p>
        </p:txBody>
      </p:sp>
      <p:sp>
        <p:nvSpPr>
          <p:cNvPr id="305183" name="9 CuadroTexto"/>
          <p:cNvSpPr txBox="1">
            <a:spLocks noChangeArrowheads="1"/>
          </p:cNvSpPr>
          <p:nvPr/>
        </p:nvSpPr>
        <p:spPr bwMode="auto">
          <a:xfrm>
            <a:off x="749313" y="3736764"/>
            <a:ext cx="5084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200" dirty="0">
                <a:latin typeface="Arial Narrow" pitchFamily="34" charset="0"/>
              </a:rPr>
              <a:t>21-30</a:t>
            </a:r>
          </a:p>
        </p:txBody>
      </p:sp>
      <p:sp>
        <p:nvSpPr>
          <p:cNvPr id="305184" name="10 CuadroTexto"/>
          <p:cNvSpPr txBox="1">
            <a:spLocks noChangeArrowheads="1"/>
          </p:cNvSpPr>
          <p:nvPr/>
        </p:nvSpPr>
        <p:spPr bwMode="auto">
          <a:xfrm>
            <a:off x="1312307" y="3368025"/>
            <a:ext cx="4320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200" dirty="0">
                <a:latin typeface="Arial Narrow" pitchFamily="34" charset="0"/>
              </a:rPr>
              <a:t>+30</a:t>
            </a:r>
          </a:p>
        </p:txBody>
      </p:sp>
      <p:sp>
        <p:nvSpPr>
          <p:cNvPr id="12" name="11 Elipse"/>
          <p:cNvSpPr/>
          <p:nvPr/>
        </p:nvSpPr>
        <p:spPr>
          <a:xfrm>
            <a:off x="1763688" y="2852936"/>
            <a:ext cx="360040" cy="353185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1</a:t>
            </a:r>
          </a:p>
        </p:txBody>
      </p:sp>
      <p:sp>
        <p:nvSpPr>
          <p:cNvPr id="13" name="12 Elipse"/>
          <p:cNvSpPr/>
          <p:nvPr/>
        </p:nvSpPr>
        <p:spPr>
          <a:xfrm>
            <a:off x="7092280" y="2636912"/>
            <a:ext cx="305544" cy="3440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2</a:t>
            </a:r>
          </a:p>
        </p:txBody>
      </p:sp>
      <p:sp>
        <p:nvSpPr>
          <p:cNvPr id="14" name="13 Elipse"/>
          <p:cNvSpPr/>
          <p:nvPr/>
        </p:nvSpPr>
        <p:spPr>
          <a:xfrm>
            <a:off x="8726462" y="2636912"/>
            <a:ext cx="360388" cy="3589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3</a:t>
            </a:r>
          </a:p>
        </p:txBody>
      </p:sp>
      <p:sp>
        <p:nvSpPr>
          <p:cNvPr id="16" name="15 Elipse"/>
          <p:cNvSpPr/>
          <p:nvPr/>
        </p:nvSpPr>
        <p:spPr>
          <a:xfrm>
            <a:off x="1763688" y="5373216"/>
            <a:ext cx="370093" cy="37977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4</a:t>
            </a:r>
          </a:p>
        </p:txBody>
      </p:sp>
      <p:sp>
        <p:nvSpPr>
          <p:cNvPr id="17" name="16 Elipse"/>
          <p:cNvSpPr/>
          <p:nvPr/>
        </p:nvSpPr>
        <p:spPr>
          <a:xfrm>
            <a:off x="3995936" y="5229200"/>
            <a:ext cx="336798" cy="34100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5</a:t>
            </a:r>
          </a:p>
        </p:txBody>
      </p:sp>
      <p:sp>
        <p:nvSpPr>
          <p:cNvPr id="18" name="17 Elipse"/>
          <p:cNvSpPr/>
          <p:nvPr/>
        </p:nvSpPr>
        <p:spPr>
          <a:xfrm>
            <a:off x="8604448" y="5352819"/>
            <a:ext cx="346966" cy="327309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/>
              <a:t>6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3881" y="-115026"/>
            <a:ext cx="1149492" cy="4241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/>
              <a:t>Calificación </a:t>
            </a:r>
            <a:r>
              <a:rPr lang="es-CO" sz="1400" dirty="0" smtClean="0"/>
              <a:t> </a:t>
            </a:r>
            <a:r>
              <a:rPr lang="es-CO" sz="1400" dirty="0"/>
              <a:t>/ 5.0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73881" y="320382"/>
            <a:ext cx="1149492" cy="39168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dirty="0">
                <a:solidFill>
                  <a:schemeClr val="tx1"/>
                </a:solidFill>
              </a:rPr>
              <a:t>(Ranking</a:t>
            </a:r>
          </a:p>
          <a:p>
            <a:pPr algn="ctr">
              <a:defRPr/>
            </a:pPr>
            <a:r>
              <a:rPr lang="es-CO" sz="1200" dirty="0">
                <a:solidFill>
                  <a:schemeClr val="tx1"/>
                </a:solidFill>
              </a:rPr>
              <a:t>1 de 10)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6732588" y="299532"/>
            <a:ext cx="2303908" cy="4333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29" name="28 Rectángulo"/>
          <p:cNvSpPr/>
          <p:nvPr/>
        </p:nvSpPr>
        <p:spPr>
          <a:xfrm>
            <a:off x="6588223" y="295268"/>
            <a:ext cx="1277839" cy="433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05211" name="30 CuadroTexto"/>
          <p:cNvSpPr txBox="1">
            <a:spLocks noChangeArrowheads="1"/>
          </p:cNvSpPr>
          <p:nvPr/>
        </p:nvSpPr>
        <p:spPr bwMode="auto">
          <a:xfrm>
            <a:off x="7368060" y="371273"/>
            <a:ext cx="4018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400" b="1" dirty="0" smtClean="0">
                <a:latin typeface="Arial Narrow" pitchFamily="34" charset="0"/>
              </a:rPr>
              <a:t>50</a:t>
            </a:r>
            <a:endParaRPr lang="es-CO" sz="1400" b="1" dirty="0">
              <a:latin typeface="Arial Narrow" pitchFamily="34" charset="0"/>
            </a:endParaRPr>
          </a:p>
        </p:txBody>
      </p:sp>
      <p:sp>
        <p:nvSpPr>
          <p:cNvPr id="305212" name="32 CuadroTexto"/>
          <p:cNvSpPr txBox="1">
            <a:spLocks noChangeArrowheads="1"/>
          </p:cNvSpPr>
          <p:nvPr/>
        </p:nvSpPr>
        <p:spPr bwMode="auto">
          <a:xfrm>
            <a:off x="6588943" y="371075"/>
            <a:ext cx="7265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400" b="1" dirty="0">
                <a:latin typeface="Arial Narrow" pitchFamily="34" charset="0"/>
              </a:rPr>
              <a:t>Público</a:t>
            </a:r>
          </a:p>
        </p:txBody>
      </p:sp>
      <p:sp>
        <p:nvSpPr>
          <p:cNvPr id="305213" name="33 CuadroTexto"/>
          <p:cNvSpPr txBox="1">
            <a:spLocks noChangeArrowheads="1"/>
          </p:cNvSpPr>
          <p:nvPr/>
        </p:nvSpPr>
        <p:spPr bwMode="auto">
          <a:xfrm>
            <a:off x="7853834" y="368872"/>
            <a:ext cx="75061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400" b="1" dirty="0">
                <a:latin typeface="Arial Narrow" pitchFamily="34" charset="0"/>
              </a:rPr>
              <a:t>Privado</a:t>
            </a:r>
          </a:p>
        </p:txBody>
      </p:sp>
      <p:sp>
        <p:nvSpPr>
          <p:cNvPr id="305214" name="34 CuadroTexto"/>
          <p:cNvSpPr txBox="1">
            <a:spLocks noChangeArrowheads="1"/>
          </p:cNvSpPr>
          <p:nvPr/>
        </p:nvSpPr>
        <p:spPr bwMode="auto">
          <a:xfrm>
            <a:off x="8543552" y="368871"/>
            <a:ext cx="347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sz="1400" b="1" dirty="0" smtClean="0">
                <a:latin typeface="Arial Narrow" pitchFamily="34" charset="0"/>
              </a:rPr>
              <a:t>50</a:t>
            </a:r>
            <a:endParaRPr lang="es-CO" sz="1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-31973"/>
            <a:ext cx="6881968" cy="114300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Estudios requeridos</a:t>
            </a:r>
            <a:endParaRPr lang="es-CO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759959"/>
              </p:ext>
            </p:extLst>
          </p:nvPr>
        </p:nvGraphicFramePr>
        <p:xfrm>
          <a:off x="1187624" y="1188072"/>
          <a:ext cx="7794612" cy="526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7710"/>
                <a:gridCol w="4776902"/>
              </a:tblGrid>
              <a:tr h="430265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Estudio requerido</a:t>
                      </a:r>
                      <a:endParaRPr lang="es-CO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Descripción</a:t>
                      </a:r>
                      <a:endParaRPr lang="es-CO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1365939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Impacto y desempeño de los centros autónomos de </a:t>
                      </a:r>
                      <a:r>
                        <a:rPr lang="es-MX" sz="1600" b="1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I+D+i</a:t>
                      </a:r>
                      <a:r>
                        <a:rPr lang="es-MX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 en Colombia</a:t>
                      </a:r>
                      <a:endParaRPr lang="es-CO" sz="16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0000"/>
                      <a:r>
                        <a:rPr lang="es-MX" sz="1400" dirty="0" smtClean="0"/>
                        <a:t>Se requiere un estudio que permita</a:t>
                      </a:r>
                      <a:r>
                        <a:rPr lang="es-MX" sz="1400" baseline="0" dirty="0" smtClean="0"/>
                        <a:t> establecer cuál ha sido el desempeño de los centros que ha venido apoyando Colciencias durante los últimos 15 años, en términos de variables como la relevancia, la eficacia, la orientación a resultados, el impacto y la capacidad y calidad de su gestión.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1578419">
                <a:tc>
                  <a:txBody>
                    <a:bodyPr/>
                    <a:lstStyle/>
                    <a:p>
                      <a:r>
                        <a:rPr lang="es-CO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Infraestructura actual de los centros autónomos de</a:t>
                      </a:r>
                      <a:r>
                        <a:rPr lang="es-CO" sz="16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es-CO" sz="1600" b="1" baseline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ID+i</a:t>
                      </a:r>
                      <a:endParaRPr lang="es-CO" sz="16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0000"/>
                      <a:r>
                        <a:rPr lang="es-CO" sz="1400" dirty="0" smtClean="0"/>
                        <a:t>Se necesita conocer la infraestructura de laboratorios y equipos con que cuentan y las necesidades de adquisición de equipos para uso compartido</a:t>
                      </a:r>
                      <a:r>
                        <a:rPr lang="es-CO" sz="1400" baseline="0" dirty="0" smtClean="0"/>
                        <a:t>.</a:t>
                      </a:r>
                      <a:r>
                        <a:rPr lang="es-CO" sz="1400" dirty="0" smtClean="0"/>
                        <a:t> También</a:t>
                      </a:r>
                      <a:r>
                        <a:rPr lang="es-CO" sz="1400" baseline="0" dirty="0" smtClean="0"/>
                        <a:t> es importante saber cuáles p</a:t>
                      </a:r>
                      <a:r>
                        <a:rPr lang="es-CO" sz="1400" dirty="0" smtClean="0"/>
                        <a:t>ruebas certificadas de laboratorio</a:t>
                      </a:r>
                      <a:r>
                        <a:rPr lang="es-CO" sz="1400" baseline="0" dirty="0" smtClean="0"/>
                        <a:t> están en capacidad de ofrecer y qué necesidades de pruebas de laboratorio especializadas tienen.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728501">
                <a:tc>
                  <a:txBody>
                    <a:bodyPr/>
                    <a:lstStyle/>
                    <a:p>
                      <a:r>
                        <a:rPr lang="pt-BR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Potencial de </a:t>
                      </a:r>
                      <a:r>
                        <a:rPr lang="pt-BR" sz="1600" b="1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alianzas</a:t>
                      </a:r>
                      <a:r>
                        <a:rPr lang="pt-BR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 entre centros autónomos de I+D+I</a:t>
                      </a:r>
                      <a:endParaRPr lang="es-CO" sz="16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0000"/>
                      <a:r>
                        <a:rPr lang="pt-BR" sz="1400" dirty="0" smtClean="0"/>
                        <a:t>Se requiere la identificación de áreas</a:t>
                      </a:r>
                      <a:r>
                        <a:rPr lang="pt-BR" sz="1400" baseline="0" dirty="0" smtClean="0"/>
                        <a:t> de interés común  y de condiciones para el relacionamiento  efectivo de </a:t>
                      </a:r>
                      <a:r>
                        <a:rPr lang="pt-BR" sz="1400" baseline="0" dirty="0" err="1" smtClean="0"/>
                        <a:t>los</a:t>
                      </a:r>
                      <a:r>
                        <a:rPr lang="pt-BR" sz="1400" baseline="0" dirty="0" smtClean="0"/>
                        <a:t> centros.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1153460">
                <a:tc>
                  <a:txBody>
                    <a:bodyPr/>
                    <a:lstStyle/>
                    <a:p>
                      <a:r>
                        <a:rPr lang="es-CO" sz="16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j-lt"/>
                        </a:rPr>
                        <a:t>Brechas de conocimiento y tecnológicas a las cuales deberían apuntar los esfuerzos de los centros.</a:t>
                      </a:r>
                      <a:endParaRPr lang="es-CO" sz="16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0000"/>
                      <a:r>
                        <a:rPr lang="es-CO" sz="1400" dirty="0" smtClean="0"/>
                        <a:t>Se requiere</a:t>
                      </a:r>
                      <a:r>
                        <a:rPr lang="es-CO" sz="1400" baseline="0" dirty="0" smtClean="0"/>
                        <a:t> la identificación de las b</a:t>
                      </a:r>
                      <a:r>
                        <a:rPr lang="es-CO" sz="1400" dirty="0" smtClean="0"/>
                        <a:t>rechas</a:t>
                      </a:r>
                      <a:r>
                        <a:rPr lang="es-CO" sz="1400" baseline="0" dirty="0" smtClean="0"/>
                        <a:t> tecnológicas en los sectores y áreas estratégicas establecidas en las política de CT+I y competitividad del país para poder orientar los esfuerzos de los centros.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531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90639" y="116632"/>
            <a:ext cx="7056784" cy="1066448"/>
          </a:xfrm>
        </p:spPr>
        <p:txBody>
          <a:bodyPr>
            <a:noAutofit/>
          </a:bodyPr>
          <a:lstStyle/>
          <a:p>
            <a:pPr algn="ctr"/>
            <a:r>
              <a:rPr lang="es-CO" sz="3200" dirty="0" smtClean="0"/>
              <a:t>Propuesta CAF, </a:t>
            </a:r>
            <a:r>
              <a:rPr lang="es-CO" sz="3200" dirty="0" err="1" smtClean="0"/>
              <a:t>inasmet</a:t>
            </a:r>
            <a:r>
              <a:rPr lang="es-CO" sz="3200" dirty="0" smtClean="0"/>
              <a:t>, </a:t>
            </a:r>
            <a:r>
              <a:rPr lang="es-CO" sz="3200" dirty="0" err="1" smtClean="0"/>
              <a:t>ikei</a:t>
            </a:r>
            <a:r>
              <a:rPr lang="es-CO" sz="3200" dirty="0" smtClean="0"/>
              <a:t>, CS y UI</a:t>
            </a:r>
            <a:endParaRPr lang="es-CO" sz="3200" dirty="0"/>
          </a:p>
        </p:txBody>
      </p:sp>
      <p:sp>
        <p:nvSpPr>
          <p:cNvPr id="3" name="2 Rectángulo"/>
          <p:cNvSpPr/>
          <p:nvPr/>
        </p:nvSpPr>
        <p:spPr>
          <a:xfrm>
            <a:off x="1115616" y="1349437"/>
            <a:ext cx="5184576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106000"/>
              <a:buFont typeface="Wingdings" pitchFamily="2" charset="2"/>
              <a:buChar char="ü"/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2 y 3 millones US$ para la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creación</a:t>
            </a:r>
            <a:r>
              <a:rPr lang="es-CO" dirty="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rPr>
              <a:t>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 un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centro tecnológico con infraestructura y recursos</a:t>
            </a:r>
            <a:r>
              <a:rPr lang="es-CO" dirty="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rPr>
              <a:t>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(CDT según la definición de este estudio), sea totalmente nuevo o partiendo de uno o varios </a:t>
            </a:r>
            <a:r>
              <a:rPr lang="es-CO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CDTs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casi sin infraestructura.</a:t>
            </a:r>
          </a:p>
          <a:p>
            <a:pPr marL="342900" indent="-342900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106000"/>
              <a:buFont typeface="Wingdings" pitchFamily="2" charset="2"/>
              <a:buChar char="ü"/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Se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estima entre 1,0 y 1,5 M US$ para una </a:t>
            </a:r>
            <a:r>
              <a:rPr lang="es-CO" dirty="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rPr>
              <a:t>“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mejora</a:t>
            </a:r>
            <a:r>
              <a:rPr lang="es-CO" dirty="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rPr>
              <a:t>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 un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CDT estratégico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incluyendo una parte para infraestructura y otra parte para programas y capital circulante.</a:t>
            </a:r>
          </a:p>
          <a:p>
            <a:pPr marL="342900" indent="-342900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106000"/>
              <a:buFont typeface="Wingdings" pitchFamily="2" charset="2"/>
              <a:buChar char="ü"/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Finalmente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 se estima en 0,5 M US$ el importe de un programa para financiar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proyectos y capital circulante</a:t>
            </a:r>
            <a:r>
              <a:rPr lang="es-CO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para un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centro sin infraestructura pero con capacidades</a:t>
            </a:r>
            <a:r>
              <a:rPr lang="es-CO" dirty="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rPr>
              <a:t>,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así como para un Centro Regional de Productividad. </a:t>
            </a:r>
            <a:endParaRPr lang="es-CO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  <a:p>
            <a:pPr marL="342900" indent="-342900">
              <a:buClr>
                <a:schemeClr val="accent1">
                  <a:lumMod val="60000"/>
                  <a:lumOff val="40000"/>
                </a:schemeClr>
              </a:buClr>
              <a:buSzPct val="106000"/>
              <a:buFont typeface="Wingdings" pitchFamily="2" charset="2"/>
              <a:buChar char="ü"/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Se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estima </a:t>
            </a: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que la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duración mínima necesaria para un programa de apoyo a centros tecnológicos </a:t>
            </a:r>
            <a:r>
              <a:rPr lang="es-CO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debe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ser al menos por </a:t>
            </a:r>
            <a:r>
              <a:rPr lang="es-CO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tres años.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444208" y="1422517"/>
            <a:ext cx="2376264" cy="496855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Clasificación de Centros en dos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ejes:</a:t>
            </a:r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Capacitación 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 los recursos humanos; equipos, laboratorios e instalaciones; y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financieros.</a:t>
            </a:r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Prioridades 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Estratégicas en cuanto a Brechas Tecnológicas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de 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los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sectores (</a:t>
            </a:r>
            <a:r>
              <a:rPr lang="es-CO" sz="1600" dirty="0" err="1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CDTs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), 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prioridades del gobierno central en cuanto a tecnologías, prioridades regionales (para los </a:t>
            </a:r>
            <a:r>
              <a:rPr lang="es-CO" sz="160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CRPs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sobre todo), y las necesidades de </a:t>
            </a:r>
            <a:r>
              <a:rPr lang="es-CO" sz="160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clusters</a:t>
            </a:r>
            <a:r>
              <a:rPr lang="es-CO" sz="160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locales identificados y prioritarios para su apoyo y consolidación. </a:t>
            </a:r>
          </a:p>
        </p:txBody>
      </p:sp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015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051720" y="123900"/>
            <a:ext cx="6881968" cy="1066130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/>
              <a:t>Presupuesto</a:t>
            </a:r>
            <a:endParaRPr lang="es-ES" sz="40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529394"/>
              </p:ext>
            </p:extLst>
          </p:nvPr>
        </p:nvGraphicFramePr>
        <p:xfrm>
          <a:off x="678656" y="2780928"/>
          <a:ext cx="8285832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738"/>
                <a:gridCol w="1152128"/>
                <a:gridCol w="1008112"/>
                <a:gridCol w="1152128"/>
                <a:gridCol w="1080120"/>
                <a:gridCol w="986209"/>
                <a:gridCol w="94339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Estrategia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Monto </a:t>
                      </a:r>
                      <a:r>
                        <a:rPr lang="es-CO" sz="1400" u="none" strike="noStrike" dirty="0" smtClean="0">
                          <a:effectLst/>
                        </a:rPr>
                        <a:t> total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1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2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3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4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5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400" u="none" strike="noStrike" dirty="0">
                          <a:effectLst/>
                        </a:rPr>
                        <a:t>Generación de capacidades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 smtClean="0"/>
                        <a:t>$ 301.500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</a:t>
                      </a:r>
                      <a:r>
                        <a:rPr lang="es-CO" sz="1600" u="none" strike="noStrike" dirty="0" smtClean="0"/>
                        <a:t>18.550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$ 70.850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$ 70.700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$ 70.700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$ 70.700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400" u="none" strike="noStrike" dirty="0">
                          <a:effectLst/>
                        </a:rPr>
                        <a:t>Fortalecimiento institucional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$ 30.000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$ 7.000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$ 7.000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$ 6.000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$ 5.000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$ 5.000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400" u="none" strike="noStrike" dirty="0">
                          <a:effectLst/>
                        </a:rPr>
                        <a:t>Cofinanciación de proyectos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$ 30.000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$ 6.000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$ 8.000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 dirty="0"/>
                        <a:t>$ 10.000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400" b="1" u="none" strike="noStrike" dirty="0">
                          <a:effectLst/>
                        </a:rPr>
                        <a:t>Totales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</a:t>
                      </a:r>
                      <a:r>
                        <a:rPr lang="es-CO" sz="1600" b="1" u="none" strike="noStrike" dirty="0" smtClean="0"/>
                        <a:t>361.500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$ 27.550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$ 81.850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$ 82.700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$ 83.700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$ 85.700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187624" y="1700808"/>
            <a:ext cx="741682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Creación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de centros de </a:t>
            </a:r>
            <a:r>
              <a:rPr lang="es-CO" sz="2000" dirty="0" err="1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ID+i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en áreas estratégicas de impacto regional y nacional (Montos en millones de pesos)</a:t>
            </a:r>
            <a:r>
              <a:rPr lang="es-CO" sz="2000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	</a:t>
            </a:r>
            <a:r>
              <a:rPr lang="es-CO" dirty="0"/>
              <a:t>					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292960" y="5301208"/>
            <a:ext cx="6062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Arial Narrow" pitchFamily="34" charset="0"/>
              </a:rPr>
              <a:t>¿Qué </a:t>
            </a:r>
            <a:r>
              <a:rPr lang="es-CO" sz="2000" dirty="0">
                <a:solidFill>
                  <a:schemeClr val="bg1"/>
                </a:solidFill>
                <a:latin typeface="Arial Narrow" pitchFamily="34" charset="0"/>
              </a:rPr>
              <a:t>elementos se deben tener en cuenta para crear centros</a:t>
            </a:r>
            <a:r>
              <a:rPr lang="es-CO" sz="2000" dirty="0" smtClean="0">
                <a:solidFill>
                  <a:schemeClr val="bg1"/>
                </a:solidFill>
                <a:latin typeface="Arial Narrow" pitchFamily="34" charset="0"/>
              </a:rPr>
              <a:t>?</a:t>
            </a:r>
          </a:p>
          <a:p>
            <a:r>
              <a:rPr lang="es-CO" sz="2000" dirty="0" smtClean="0">
                <a:solidFill>
                  <a:schemeClr val="bg1"/>
                </a:solidFill>
                <a:latin typeface="Arial Narrow" pitchFamily="34" charset="0"/>
              </a:rPr>
              <a:t>¿De qué manera los puede acompañar Colciencias?</a:t>
            </a:r>
            <a:endParaRPr lang="es-CO" sz="2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7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0" name="9 CuadroTexto"/>
          <p:cNvSpPr txBox="1"/>
          <p:nvPr/>
        </p:nvSpPr>
        <p:spPr>
          <a:xfrm>
            <a:off x="988508" y="5229200"/>
            <a:ext cx="815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C00000"/>
                </a:solidFill>
              </a:rPr>
              <a:t>Excluyendo el 35% correspondiente a becas de doctorado y vinculación de doctores </a:t>
            </a:r>
            <a:endParaRPr lang="es-CO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0"/>
            <a:ext cx="6881968" cy="1143000"/>
          </a:xfrm>
        </p:spPr>
        <p:txBody>
          <a:bodyPr>
            <a:normAutofit/>
          </a:bodyPr>
          <a:lstStyle/>
          <a:p>
            <a:pPr algn="ctr"/>
            <a:r>
              <a:rPr lang="es-ES" sz="4000" dirty="0"/>
              <a:t>Presupuesto</a:t>
            </a:r>
            <a:endParaRPr lang="es-CO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799363"/>
              </p:ext>
            </p:extLst>
          </p:nvPr>
        </p:nvGraphicFramePr>
        <p:xfrm>
          <a:off x="755576" y="2368635"/>
          <a:ext cx="8192872" cy="3467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810"/>
                <a:gridCol w="1008112"/>
                <a:gridCol w="1080120"/>
                <a:gridCol w="1057659"/>
                <a:gridCol w="958565"/>
                <a:gridCol w="993502"/>
                <a:gridCol w="936104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Estrategia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Monto </a:t>
                      </a:r>
                      <a:r>
                        <a:rPr lang="es-CO" sz="1400" u="none" strike="noStrike" dirty="0" smtClean="0">
                          <a:effectLst/>
                        </a:rPr>
                        <a:t> total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1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2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3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Año 4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5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t"/>
                      <a:r>
                        <a:rPr lang="es-CO" sz="1400" u="none" strike="noStrike" dirty="0">
                          <a:effectLst/>
                        </a:rPr>
                        <a:t>Generación </a:t>
                      </a:r>
                      <a:r>
                        <a:rPr lang="es-CO" sz="1400" u="none" strike="noStrike" dirty="0" smtClean="0">
                          <a:effectLst/>
                        </a:rPr>
                        <a:t>y  fortalecimiento de </a:t>
                      </a:r>
                      <a:r>
                        <a:rPr lang="es-CO" sz="1400" u="none" strike="noStrike" dirty="0">
                          <a:effectLst/>
                        </a:rPr>
                        <a:t>capacidades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$ 482.060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$ 95.920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$ 96.920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$ 96.420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$ 96.400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$ 96.400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282560">
                <a:tc>
                  <a:txBody>
                    <a:bodyPr/>
                    <a:lstStyle/>
                    <a:p>
                      <a:pPr marL="72000" algn="l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Fortalecimiento institucional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$ 214.500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$ 28.500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$ 46.500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$ 46.500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$ 46.500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$ 46.500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fontAlgn="t"/>
                      <a:r>
                        <a:rPr lang="es-CO" sz="1400" u="none" strike="noStrike" dirty="0">
                          <a:effectLst/>
                        </a:rPr>
                        <a:t>Cofinanciación de programas estratégicos de mediano plazo ejecutados por alianzas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$ 60.000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$ 10.000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$ 10.000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$ 10.000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$ 10.000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656064">
                <a:tc>
                  <a:txBody>
                    <a:bodyPr/>
                    <a:lstStyle/>
                    <a:p>
                      <a:pPr marL="72000" algn="l" fontAlgn="t"/>
                      <a:r>
                        <a:rPr lang="es-CO" sz="1400" u="none" strike="noStrike" dirty="0">
                          <a:effectLst/>
                        </a:rPr>
                        <a:t>Cofinanciación de proyectos ejecutados por los centros en alianzas con otros sectores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$ 120.000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u="none" strike="noStrike"/>
                        <a:t>$ 24.000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  <a:tr h="411688">
                <a:tc>
                  <a:txBody>
                    <a:bodyPr/>
                    <a:lstStyle/>
                    <a:p>
                      <a:pPr marL="72000" algn="l" fontAlgn="t"/>
                      <a:r>
                        <a:rPr lang="es-CO" sz="1400" b="1" u="none" strike="noStrike" dirty="0">
                          <a:effectLst/>
                        </a:rPr>
                        <a:t>Totales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$ 876.560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$ 158.420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$ 177.420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$ 176.920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$ 176.900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1" u="none" strike="noStrike" dirty="0"/>
                        <a:t>$ 186.900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187624" y="1340768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Fortalecimiento institucional 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de centros 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autónomos de </a:t>
            </a:r>
            <a:r>
              <a:rPr lang="es-CO" sz="20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ID+i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en el marco de alianzas estratégicas 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de los actores 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del 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SNCT+I 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(Montos en millones de 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pesos)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	</a:t>
            </a:r>
            <a:r>
              <a:rPr lang="es-CO" dirty="0"/>
              <a:t>					</a:t>
            </a:r>
          </a:p>
        </p:txBody>
      </p:sp>
      <p:pic>
        <p:nvPicPr>
          <p:cNvPr id="7" name="6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2 CuadroTexto"/>
          <p:cNvSpPr txBox="1"/>
          <p:nvPr/>
        </p:nvSpPr>
        <p:spPr>
          <a:xfrm>
            <a:off x="988508" y="6093296"/>
            <a:ext cx="815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C00000"/>
                </a:solidFill>
              </a:rPr>
              <a:t>Excluyendo el 35% correspondiente a becas de doctorado y vinculación de doctores </a:t>
            </a:r>
            <a:endParaRPr lang="es-CO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31651"/>
            <a:ext cx="6912768" cy="1143000"/>
          </a:xfrm>
        </p:spPr>
        <p:txBody>
          <a:bodyPr>
            <a:normAutofit/>
          </a:bodyPr>
          <a:lstStyle/>
          <a:p>
            <a:pPr algn="ctr"/>
            <a:r>
              <a:rPr lang="es-ES" sz="4000" dirty="0"/>
              <a:t>Presupuesto</a:t>
            </a:r>
            <a:endParaRPr lang="es-CO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645018"/>
              </p:ext>
            </p:extLst>
          </p:nvPr>
        </p:nvGraphicFramePr>
        <p:xfrm>
          <a:off x="467544" y="2348880"/>
          <a:ext cx="8280920" cy="19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080120"/>
                <a:gridCol w="1008112"/>
                <a:gridCol w="1080120"/>
                <a:gridCol w="936104"/>
                <a:gridCol w="1008112"/>
                <a:gridCol w="936104"/>
              </a:tblGrid>
              <a:tr h="370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Estrategia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Monto </a:t>
                      </a:r>
                      <a:r>
                        <a:rPr lang="es-CO" sz="1400" u="none" strike="noStrike" kern="1200" dirty="0" smtClean="0">
                          <a:effectLst/>
                        </a:rPr>
                        <a:t> total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1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2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3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4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400" u="none" strike="noStrike" kern="1200" dirty="0">
                          <a:effectLst/>
                        </a:rPr>
                        <a:t>Año 5</a:t>
                      </a:r>
                      <a:endParaRPr lang="es-CO" sz="14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72000" algn="l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 Apropiación social de resultados 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$ 30.300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$ 3.560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>
                          <a:effectLst/>
                        </a:rPr>
                        <a:t>$ 4.810</a:t>
                      </a:r>
                      <a:endParaRPr lang="es-CO" sz="1400" b="0" i="0" u="none" strike="noStrike" kern="120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>
                          <a:effectLst/>
                        </a:rPr>
                        <a:t>$ 6.060</a:t>
                      </a:r>
                      <a:endParaRPr lang="es-CO" sz="1400" b="0" i="0" u="none" strike="noStrike" kern="120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>
                          <a:effectLst/>
                        </a:rPr>
                        <a:t>$ 7.310</a:t>
                      </a:r>
                      <a:endParaRPr lang="es-CO" sz="1400" b="0" i="0" u="none" strike="noStrike" kern="120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$ 8.560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 </a:t>
                      </a:r>
                      <a:r>
                        <a:rPr lang="es-CO" sz="1400" u="none" strike="noStrike" kern="1200" dirty="0" err="1" smtClean="0">
                          <a:effectLst/>
                        </a:rPr>
                        <a:t>Visibilización</a:t>
                      </a:r>
                      <a:r>
                        <a:rPr lang="es-CO" sz="1400" u="none" strike="noStrike" kern="1200" dirty="0" smtClean="0">
                          <a:effectLst/>
                        </a:rPr>
                        <a:t> </a:t>
                      </a:r>
                      <a:r>
                        <a:rPr lang="es-CO" sz="1400" u="none" strike="noStrike" kern="1200" dirty="0">
                          <a:effectLst/>
                        </a:rPr>
                        <a:t>de centros 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$ 3.000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$ 2.000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$ 1.000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>
                          <a:effectLst/>
                        </a:rPr>
                        <a:t> </a:t>
                      </a:r>
                      <a:endParaRPr lang="es-CO" sz="1400" b="0" i="0" u="none" strike="noStrike" kern="120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>
                          <a:effectLst/>
                        </a:rPr>
                        <a:t> </a:t>
                      </a:r>
                      <a:endParaRPr lang="es-CO" sz="1400" b="0" i="0" u="none" strike="noStrike" kern="120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 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rtl="0" eaLnBrk="1" fontAlgn="t" latinLnBrk="0" hangingPunct="1"/>
                      <a:r>
                        <a:rPr lang="es-CO" sz="1400" u="none" strike="noStrike" kern="1200" dirty="0" smtClean="0">
                          <a:effectLst/>
                        </a:rPr>
                        <a:t>Evaluación de impacto </a:t>
                      </a:r>
                      <a:r>
                        <a:rPr lang="es-CO" sz="1400" u="none" strike="noStrike" kern="1200" dirty="0">
                          <a:effectLst/>
                        </a:rPr>
                        <a:t>y seguimiento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</a:t>
                      </a:r>
                      <a:r>
                        <a:rPr lang="es-CO" sz="1400" u="none" strike="noStrike" kern="1200" dirty="0" smtClean="0">
                          <a:effectLst/>
                        </a:rPr>
                        <a:t>618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$ 24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$ 24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$ 24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>
                          <a:effectLst/>
                        </a:rPr>
                        <a:t>$ 24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u="none" strike="noStrike" kern="1200" dirty="0" smtClean="0">
                          <a:effectLst/>
                        </a:rPr>
                        <a:t>$5 </a:t>
                      </a:r>
                      <a:r>
                        <a:rPr lang="es-CO" sz="1400" u="none" strike="noStrike" kern="1200" dirty="0">
                          <a:effectLst/>
                        </a:rPr>
                        <a:t>24</a:t>
                      </a:r>
                      <a:endParaRPr lang="es-CO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72000" algn="l" rtl="0" eaLnBrk="1" fontAlgn="t" latinLnBrk="0" hangingPunct="1"/>
                      <a:r>
                        <a:rPr lang="es-CO" sz="1400" b="1" u="none" strike="noStrike" kern="1200" dirty="0" smtClean="0">
                          <a:effectLst/>
                        </a:rPr>
                        <a:t>Totales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</a:t>
                      </a:r>
                      <a:r>
                        <a:rPr lang="es-CO" sz="1400" b="1" u="none" strike="noStrike" kern="1200" dirty="0" smtClean="0">
                          <a:effectLst/>
                        </a:rPr>
                        <a:t>33.918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$ 5.584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$ 5.834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$ 6.084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$ 7.334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/>
                      <a:r>
                        <a:rPr lang="es-CO" sz="1400" b="1" u="none" strike="noStrike" kern="1200" dirty="0">
                          <a:effectLst/>
                        </a:rPr>
                        <a:t>$ </a:t>
                      </a:r>
                      <a:r>
                        <a:rPr lang="es-CO" sz="1400" b="1" u="none" strike="noStrike" kern="1200" dirty="0" smtClean="0">
                          <a:effectLst/>
                        </a:rPr>
                        <a:t>9.084</a:t>
                      </a:r>
                      <a:endParaRPr lang="es-CO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259632" y="1556792"/>
            <a:ext cx="5742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Estrategias </a:t>
            </a:r>
            <a:r>
              <a:rPr lang="es-CO" sz="20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transversales </a:t>
            </a:r>
            <a:r>
              <a:rPr lang="es-CO" sz="2000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(Montos en </a:t>
            </a:r>
            <a:r>
              <a:rPr lang="es-CO" sz="20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millones)</a:t>
            </a:r>
            <a:r>
              <a:rPr lang="es-CO" sz="2000" dirty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s-CO" sz="2000" dirty="0"/>
              <a:t>					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33728"/>
              </p:ext>
            </p:extLst>
          </p:nvPr>
        </p:nvGraphicFramePr>
        <p:xfrm>
          <a:off x="467544" y="4581128"/>
          <a:ext cx="828091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521"/>
                <a:gridCol w="1840204"/>
                <a:gridCol w="1748194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CO" sz="1600" dirty="0" smtClean="0"/>
                        <a:t>Gran total	</a:t>
                      </a:r>
                      <a:endParaRPr lang="es-CO" sz="16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ctr" rtl="0" eaLnBrk="1" fontAlgn="b" latinLnBrk="0" hangingPunct="1"/>
                      <a:r>
                        <a:rPr lang="es-CO" sz="1600" kern="12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$</a:t>
                      </a:r>
                      <a:r>
                        <a:rPr lang="es-CO" sz="1600" kern="120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s-CO" sz="1600" kern="12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806.477,50 </a:t>
                      </a:r>
                      <a:endParaRPr lang="es-CO" sz="1600" b="1" kern="12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600" kern="1200" dirty="0" smtClean="0"/>
                        <a:t>USM$ 440.32</a:t>
                      </a:r>
                      <a:endParaRPr lang="es-CO" sz="1600" b="1" kern="1200" dirty="0" smtClean="0">
                        <a:solidFill>
                          <a:schemeClr val="lt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89786"/>
              </p:ext>
            </p:extLst>
          </p:nvPr>
        </p:nvGraphicFramePr>
        <p:xfrm>
          <a:off x="467544" y="5157192"/>
          <a:ext cx="828091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521"/>
                <a:gridCol w="1840204"/>
                <a:gridCol w="1748194"/>
              </a:tblGrid>
              <a:tr h="370840"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lang="es-MX" sz="1600" kern="1200" dirty="0" smtClean="0"/>
                        <a:t>Contrapartida de</a:t>
                      </a:r>
                      <a:r>
                        <a:rPr lang="es-MX" sz="1600" kern="1200" baseline="0" dirty="0" smtClean="0"/>
                        <a:t> los sectores beneficiarios </a:t>
                      </a:r>
                      <a:endParaRPr lang="es-CO" sz="1600" b="1" kern="1200" dirty="0" smtClean="0">
                        <a:solidFill>
                          <a:schemeClr val="lt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ctr" rtl="0" eaLnBrk="1" fontAlgn="b" latinLnBrk="0" hangingPunct="1"/>
                      <a:r>
                        <a:rPr lang="es-CO" sz="1600" kern="12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$</a:t>
                      </a:r>
                      <a:r>
                        <a:rPr lang="es-CO" sz="1600" kern="120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s-CO" sz="1600" kern="12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806.477,50 </a:t>
                      </a:r>
                      <a:endParaRPr lang="es-CO" sz="1600" b="1" i="0" u="none" strike="noStrike" kern="1200" dirty="0" smtClean="0">
                        <a:solidFill>
                          <a:srgbClr val="FFFFFF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CO" sz="1600" kern="1200" dirty="0" smtClean="0"/>
                        <a:t>USM$ 440.32</a:t>
                      </a:r>
                      <a:endParaRPr lang="es-CO" sz="1600" b="1" kern="1200" dirty="0" smtClean="0">
                        <a:solidFill>
                          <a:schemeClr val="lt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9" name="8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976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116632"/>
            <a:ext cx="6589240" cy="1008112"/>
          </a:xfrm>
        </p:spPr>
        <p:txBody>
          <a:bodyPr/>
          <a:lstStyle/>
          <a:p>
            <a:pPr algn="ctr"/>
            <a:r>
              <a:rPr lang="es-CO" dirty="0" smtClean="0">
                <a:latin typeface="Arial Narrow" pitchFamily="34" charset="0"/>
              </a:rPr>
              <a:t>MEGAS</a:t>
            </a:r>
            <a:endParaRPr lang="es-CO" dirty="0">
              <a:latin typeface="Arial Narrow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863897"/>
              </p:ext>
            </p:extLst>
          </p:nvPr>
        </p:nvGraphicFramePr>
        <p:xfrm>
          <a:off x="755576" y="1196752"/>
          <a:ext cx="8208912" cy="49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2"/>
                <a:gridCol w="1080120"/>
                <a:gridCol w="1184924"/>
                <a:gridCol w="975316"/>
              </a:tblGrid>
              <a:tr h="31881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u="none" strike="noStrike" dirty="0" smtClean="0">
                          <a:effectLst/>
                        </a:rPr>
                        <a:t>Indicador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u="none" strike="noStrike" dirty="0">
                          <a:effectLst/>
                        </a:rPr>
                        <a:t>Meta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 smtClean="0">
                          <a:effectLst/>
                        </a:rPr>
                        <a:t>Millones de pesos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 smtClean="0">
                          <a:effectLst/>
                        </a:rPr>
                        <a:t>Millones de dólares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Nuevos centros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en temas estratégicos creados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10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$ 361.500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197,4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Consorcios o asociaciones de centros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operando al 2016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Al</a:t>
                      </a:r>
                      <a:r>
                        <a:rPr lang="es-MX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menos uno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$ 230.400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125,8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Doctores formados y vinculados a los centros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500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Red de laboratorios certificados de centros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operando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$ 94.560 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51,6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Nuevas redes de gestión de la PI que vinculan a centros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operando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6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$ 29.500 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16,1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Proyectos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desarrollados por centros a </a:t>
                      </a:r>
                      <a:r>
                        <a:rPr lang="es-CO" sz="1200" u="none" strike="noStrike" dirty="0" smtClean="0">
                          <a:effectLst/>
                        </a:rPr>
                        <a:t>solicitud </a:t>
                      </a:r>
                      <a:r>
                        <a:rPr lang="es-CO" sz="1200" u="none" strike="noStrike" dirty="0">
                          <a:effectLst/>
                        </a:rPr>
                        <a:t>de sus sectores beneficiarios cofinanciados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300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$ 150.000 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81,9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Programas estratégicos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de mediano plazo cofinanciados a los consorcios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 smtClean="0">
                          <a:effectLst/>
                        </a:rPr>
                        <a:t>12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$ 60.000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32,8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 smtClean="0">
                          <a:effectLst/>
                        </a:rPr>
                        <a:t>Porcentaje </a:t>
                      </a:r>
                      <a:r>
                        <a:rPr lang="es-CO" sz="1200" u="none" strike="noStrike" dirty="0">
                          <a:effectLst/>
                        </a:rPr>
                        <a:t>de  centros trabajando el marco de proyectos de mediano y largo plazo ejecutados por redes de conocimiento e innovación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40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 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>
                          <a:effectLst/>
                        </a:rPr>
                        <a:t>Proyectos de </a:t>
                      </a:r>
                      <a:r>
                        <a:rPr lang="es-CO" sz="1200" u="none" strike="noStrike" dirty="0" err="1" smtClean="0">
                          <a:effectLst/>
                        </a:rPr>
                        <a:t>ID+i</a:t>
                      </a:r>
                      <a:r>
                        <a:rPr lang="es-CO" sz="1200" u="none" strike="noStrike" dirty="0" smtClean="0">
                          <a:effectLst/>
                        </a:rPr>
                        <a:t> </a:t>
                      </a:r>
                      <a:r>
                        <a:rPr lang="es-CO" sz="1200" u="none" strike="noStrike" dirty="0">
                          <a:effectLst/>
                        </a:rPr>
                        <a:t>desarrollados </a:t>
                      </a:r>
                      <a:r>
                        <a:rPr lang="es-CO" sz="1200" u="none" strike="noStrike" dirty="0" smtClean="0">
                          <a:effectLst/>
                        </a:rPr>
                        <a:t>en </a:t>
                      </a:r>
                      <a:r>
                        <a:rPr lang="es-CO" sz="1200" u="none" strike="noStrike" dirty="0">
                          <a:effectLst/>
                        </a:rPr>
                        <a:t>alianzas con instituciones de otros países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40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 smtClean="0">
                          <a:effectLst/>
                        </a:rPr>
                        <a:t>Gestores </a:t>
                      </a:r>
                      <a:r>
                        <a:rPr lang="es-CO" sz="1200" u="none" strike="noStrike" dirty="0">
                          <a:effectLst/>
                        </a:rPr>
                        <a:t>de </a:t>
                      </a:r>
                      <a:r>
                        <a:rPr lang="es-CO" sz="1200" u="none" strike="noStrike" dirty="0" smtClean="0">
                          <a:effectLst/>
                        </a:rPr>
                        <a:t>conocimiento </a:t>
                      </a:r>
                      <a:r>
                        <a:rPr lang="es-CO" sz="1200" u="none" strike="noStrike" dirty="0">
                          <a:effectLst/>
                        </a:rPr>
                        <a:t>e innovación </a:t>
                      </a:r>
                      <a:r>
                        <a:rPr lang="es-CO" sz="1200" u="none" strike="noStrike" dirty="0" smtClean="0">
                          <a:effectLst/>
                        </a:rPr>
                        <a:t>capacitados </a:t>
                      </a:r>
                      <a:r>
                        <a:rPr lang="es-CO" sz="1200" u="none" strike="noStrike" dirty="0">
                          <a:effectLst/>
                        </a:rPr>
                        <a:t>para los centros de I+D+I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500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es-CO" sz="1100" u="none" strike="noStrike" smtClean="0"/>
                        <a:t> $ </a:t>
                      </a:r>
                      <a:r>
                        <a:rPr lang="es-CO" sz="1100" u="none" strike="noStrike" kern="1200" smtClean="0"/>
                        <a:t>20.000</a:t>
                      </a:r>
                      <a:endParaRPr lang="es-CO" sz="1100" b="1" i="0" u="none" strike="noStrike" kern="1200" dirty="0">
                        <a:solidFill>
                          <a:srgbClr val="000000"/>
                        </a:solidFill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 $ 11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/>
                        <a:t>Personas beneficiadas por el programa de  movilidad e intercambio de investigadores y gestores de innovación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428625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100" b="1" u="none" strike="noStrike" dirty="0"/>
                        <a:t>540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smtClean="0"/>
                        <a:t>$ 9.800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/>
                        <a:t>$ 5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MX" sz="1200" u="none" strike="noStrike" dirty="0" smtClean="0">
                          <a:effectLst/>
                        </a:rPr>
                        <a:t>Sistema</a:t>
                      </a:r>
                      <a:r>
                        <a:rPr lang="es-MX" sz="1200" u="none" strike="noStrike" baseline="0" dirty="0" smtClean="0">
                          <a:effectLst/>
                        </a:rPr>
                        <a:t> de información para la medición y </a:t>
                      </a:r>
                      <a:r>
                        <a:rPr lang="es-MX" sz="1200" u="none" strike="noStrike" baseline="0" dirty="0" err="1" smtClean="0">
                          <a:effectLst/>
                        </a:rPr>
                        <a:t>visibilización</a:t>
                      </a:r>
                      <a:r>
                        <a:rPr lang="es-MX" sz="1200" u="none" strike="noStrike" baseline="0" dirty="0" smtClean="0">
                          <a:effectLst/>
                        </a:rPr>
                        <a:t> de centros implementado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u="none" strike="noStrike" dirty="0">
                          <a:effectLst/>
                        </a:rPr>
                        <a:t>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18810">
                <a:tc>
                  <a:txBody>
                    <a:bodyPr/>
                    <a:lstStyle/>
                    <a:p>
                      <a:pPr lvl="1" algn="l" fontAlgn="b"/>
                      <a:r>
                        <a:rPr lang="es-CO" sz="1200" u="none" strike="noStrike" dirty="0" smtClean="0">
                          <a:effectLst/>
                        </a:rPr>
                        <a:t>Política </a:t>
                      </a:r>
                      <a:r>
                        <a:rPr lang="es-CO" sz="1200" u="none" strike="noStrike" dirty="0">
                          <a:effectLst/>
                        </a:rPr>
                        <a:t>para la creación </a:t>
                      </a:r>
                      <a:r>
                        <a:rPr lang="es-CO" sz="1200" u="none" strike="noStrike" dirty="0" smtClean="0">
                          <a:effectLst/>
                        </a:rPr>
                        <a:t>y fortalecimiento de </a:t>
                      </a:r>
                      <a:r>
                        <a:rPr lang="es-CO" sz="1200" u="none" strike="noStrike" dirty="0">
                          <a:effectLst/>
                        </a:rPr>
                        <a:t>centros de </a:t>
                      </a:r>
                      <a:r>
                        <a:rPr lang="es-CO" sz="1200" u="none" strike="noStrike" dirty="0" err="1">
                          <a:effectLst/>
                        </a:rPr>
                        <a:t>I+D+i</a:t>
                      </a:r>
                      <a:r>
                        <a:rPr lang="es-CO" sz="1200" u="none" strike="noStrike" dirty="0">
                          <a:effectLst/>
                        </a:rPr>
                        <a:t> </a:t>
                      </a:r>
                      <a:r>
                        <a:rPr lang="es-CO" sz="1200" u="none" strike="noStrike" dirty="0" smtClean="0">
                          <a:effectLst/>
                        </a:rPr>
                        <a:t>formuladas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u="none" strike="noStrike" dirty="0">
                          <a:effectLst/>
                        </a:rPr>
                        <a:t>1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/>
                        <a:t> 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/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8037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3200" y="22126"/>
            <a:ext cx="7093296" cy="1143000"/>
          </a:xfrm>
        </p:spPr>
        <p:txBody>
          <a:bodyPr>
            <a:noAutofit/>
          </a:bodyPr>
          <a:lstStyle/>
          <a:p>
            <a:pPr algn="ctr"/>
            <a:r>
              <a:rPr lang="es-CO" sz="3200" dirty="0" smtClean="0"/>
              <a:t>Criterios de la matriz de priorización</a:t>
            </a:r>
            <a:endParaRPr lang="es-CO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291031"/>
              </p:ext>
            </p:extLst>
          </p:nvPr>
        </p:nvGraphicFramePr>
        <p:xfrm>
          <a:off x="467544" y="1052736"/>
          <a:ext cx="8518847" cy="509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8207"/>
                <a:gridCol w="2376264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Criterio</a:t>
                      </a:r>
                      <a:endParaRPr lang="es-CO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Calificación</a:t>
                      </a:r>
                      <a:endParaRPr lang="es-CO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Justificación</a:t>
                      </a:r>
                      <a:endParaRPr lang="es-CO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72000"/>
                      <a:r>
                        <a:rPr lang="es-CO" sz="1400" dirty="0" smtClean="0"/>
                        <a:t>A. Impacto (Costo-beneficio)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lang="es-CO" sz="1400" u="none" strike="noStrike" dirty="0" smtClean="0"/>
                        <a:t>  2. 21 &lt; </a:t>
                      </a:r>
                      <a:r>
                        <a:rPr lang="es-CO" sz="1400" u="none" strike="noStrike" dirty="0" err="1" smtClean="0"/>
                        <a:t>TIREc</a:t>
                      </a:r>
                      <a:r>
                        <a:rPr lang="es-CO" sz="1400" u="none" strike="noStrike" dirty="0" smtClean="0"/>
                        <a:t>  &lt; 30</a:t>
                      </a:r>
                      <a:endParaRPr lang="es-CO" sz="1400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Julian M Alston, Connie Chan-Kang, Michelle C </a:t>
                      </a:r>
                      <a:r>
                        <a:rPr lang="en-US" sz="900" dirty="0" err="1" smtClean="0"/>
                        <a:t>Marra</a:t>
                      </a:r>
                      <a:r>
                        <a:rPr lang="en-US" sz="900" dirty="0" smtClean="0"/>
                        <a:t> and Philip G </a:t>
                      </a:r>
                      <a:r>
                        <a:rPr lang="en-US" sz="900" dirty="0" err="1" smtClean="0"/>
                        <a:t>pardey</a:t>
                      </a:r>
                      <a:r>
                        <a:rPr lang="en-US" sz="900" dirty="0" smtClean="0"/>
                        <a:t>: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dirty="0" smtClean="0"/>
                        <a:t>A meta-analysis of rates of return to agricultural R&amp;D: Ex </a:t>
                      </a:r>
                      <a:r>
                        <a:rPr lang="en-US" sz="900" dirty="0" err="1" smtClean="0"/>
                        <a:t>pede</a:t>
                      </a:r>
                      <a:r>
                        <a:rPr lang="en-US" sz="900" dirty="0" smtClean="0"/>
                        <a:t> </a:t>
                      </a:r>
                      <a:r>
                        <a:rPr lang="en-US" sz="900" dirty="0" err="1" smtClean="0"/>
                        <a:t>Herculem</a:t>
                      </a:r>
                      <a:r>
                        <a:rPr lang="en-US" sz="900" dirty="0" smtClean="0"/>
                        <a:t>? Research Report 113, International Food Policy Research Institute. Washington D.C., 2000.</a:t>
                      </a:r>
                      <a:endParaRPr lang="es-CO" sz="9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72000"/>
                      <a:r>
                        <a:rPr lang="es-CO" sz="1400" dirty="0" smtClean="0"/>
                        <a:t>B. Avance en diseño (Fase 1, 2 ó 3)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lang="es-CO" sz="1400" u="none" strike="noStrike" kern="1200" dirty="0" smtClean="0"/>
                        <a:t>3. Fase 2 (factibilidad) </a:t>
                      </a:r>
                      <a:endParaRPr lang="es-CO" sz="1400" b="0" i="0" u="none" strike="noStrike" kern="1200" dirty="0" smtClean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900" dirty="0" smtClean="0"/>
                        <a:t>Están pendientes 4 estudios de </a:t>
                      </a:r>
                      <a:r>
                        <a:rPr lang="es-CO" sz="900" dirty="0" err="1" smtClean="0"/>
                        <a:t>prefactibilidad</a:t>
                      </a:r>
                      <a:r>
                        <a:rPr lang="es-CO" sz="900" dirty="0" smtClean="0"/>
                        <a:t>:</a:t>
                      </a:r>
                    </a:p>
                    <a:p>
                      <a:r>
                        <a:rPr lang="es-CO" sz="900" dirty="0" smtClean="0"/>
                        <a:t>1. Impacto de centros, 2, Capacidades actuales en infraestructura de laboratorios y equipos, 3. Potencial de sinergias entre centros de I+D+I, 4. Identificación de brechas tecnológicas a las cuales deberían apuntar los esfuerzos de los centros.</a:t>
                      </a:r>
                      <a:endParaRPr lang="es-CO" sz="9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72000"/>
                      <a:r>
                        <a:rPr lang="es-CO" sz="1400" dirty="0" smtClean="0"/>
                        <a:t>C. Sensación de apoyo / demanda departamental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3. Apoyo regional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900" dirty="0" smtClean="0"/>
                        <a:t>Algunas</a:t>
                      </a:r>
                      <a:r>
                        <a:rPr lang="es-MX" sz="900" baseline="0" dirty="0" smtClean="0"/>
                        <a:t> regiones del país han manifestado su interés en crear centros de </a:t>
                      </a:r>
                      <a:r>
                        <a:rPr lang="es-MX" sz="900" baseline="0" dirty="0" err="1" smtClean="0"/>
                        <a:t>I+D+i</a:t>
                      </a:r>
                      <a:r>
                        <a:rPr lang="es-MX" sz="900" baseline="0" dirty="0" smtClean="0"/>
                        <a:t> en áreas estratégicas a nivel local</a:t>
                      </a:r>
                      <a:endParaRPr lang="es-CO" sz="9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89337">
                <a:tc>
                  <a:txBody>
                    <a:bodyPr/>
                    <a:lstStyle/>
                    <a:p>
                      <a:pPr marL="72000"/>
                      <a:r>
                        <a:rPr lang="es-CO" sz="1400" dirty="0" smtClean="0"/>
                        <a:t>D. Moderado riesgo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4. 25%&gt; P(fracaso)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900" dirty="0" smtClean="0"/>
                        <a:t>Asegurar la financiación de los centros</a:t>
                      </a:r>
                      <a:r>
                        <a:rPr lang="es-CO" sz="900" baseline="0" dirty="0" smtClean="0"/>
                        <a:t> en un contexto de alianzas estratégicas alrededor de temas de interés para el país, y bajo el enfoque de estándares altos de calidad y desempeño ofrece mayores garantías de éxito.</a:t>
                      </a:r>
                      <a:endParaRPr lang="es-CO" sz="900" dirty="0" smtClean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72000"/>
                      <a:r>
                        <a:rPr lang="es-CO" sz="1400" dirty="0" smtClean="0"/>
                        <a:t>E. Fortalecimiento de roles del SNI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3. En dirección correcta del fortalecimiento de roles del SNI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kern="1200" dirty="0" smtClean="0">
                          <a:effectLst/>
                        </a:rPr>
                        <a:t>Los centros de I+D+I tienen como misión institucional ofrecer diversas combinaciones de investigación, desarrollo experimental, innovación, y prestación de servicios técnicos y de gestión</a:t>
                      </a:r>
                      <a:r>
                        <a:rPr lang="es-ES" sz="900" kern="1200" baseline="0" dirty="0" smtClean="0">
                          <a:effectLst/>
                        </a:rPr>
                        <a:t> a sus posibles beneficiarios, </a:t>
                      </a:r>
                      <a:r>
                        <a:rPr lang="es-ES" sz="900" kern="1200" dirty="0" smtClean="0">
                          <a:effectLst/>
                        </a:rPr>
                        <a:t>aprovechando los mecanismos de los diversos tipos de externalidades. Cumplen la crucial función de facilitar el acceso a la tecnología por parte del empresariado y de propiciar la consecución de una mejor calidad de vida.</a:t>
                      </a:r>
                      <a:endParaRPr lang="es-CO" sz="9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72000" lvl="0" algn="l" fontAlgn="ctr"/>
                      <a:r>
                        <a:rPr lang="es-CO" sz="1400" kern="1200" dirty="0" smtClean="0"/>
                        <a:t>  F. Efecto demostrativo</a:t>
                      </a:r>
                      <a:endParaRPr lang="es-CO" sz="14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2. Medio efecto demostrativo</a:t>
                      </a:r>
                      <a:endParaRPr lang="es-CO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900" baseline="0" dirty="0" smtClean="0"/>
                        <a:t>Si bien los estudios disponibles permiten establecer que los centros han tenido un desempeño que  les ha permitido sobrevivir con pocos recursos y resultados,   se requieren estudios para profundizar en el impacto que éstos han tenido en términos gestión del conocimiento e innovación de los sectores beneficiarios de sus servicios.</a:t>
                      </a:r>
                      <a:endParaRPr lang="es-CO" sz="900" dirty="0" smtClean="0"/>
                    </a:p>
                    <a:p>
                      <a:endParaRPr lang="es-CO" sz="9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267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840760" cy="1138138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/>
              <a:t>Importancia de los centros de </a:t>
            </a:r>
            <a:r>
              <a:rPr lang="es-MX" sz="3600" dirty="0" err="1" smtClean="0"/>
              <a:t>ID+i</a:t>
            </a:r>
            <a:endParaRPr lang="es-CO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5706"/>
              </p:ext>
            </p:extLst>
          </p:nvPr>
        </p:nvGraphicFramePr>
        <p:xfrm>
          <a:off x="395536" y="1123021"/>
          <a:ext cx="8568952" cy="533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592288"/>
                <a:gridCol w="3816424"/>
              </a:tblGrid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Función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Ejemplos de actividades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"Bien </a:t>
                      </a:r>
                      <a:r>
                        <a:rPr lang="es-CO" sz="1200" b="1" i="0" u="none" strike="noStrike" baseline="0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público” Racionalidad del Centro de </a:t>
                      </a:r>
                      <a:r>
                        <a:rPr lang="es-CO" sz="1200" b="1" i="0" u="none" strike="noStrike" baseline="0" dirty="0" err="1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I+D+i</a:t>
                      </a:r>
                      <a:endParaRPr lang="es-CO" sz="120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418013">
                <a:tc>
                  <a:txBody>
                    <a:bodyPr/>
                    <a:lstStyle/>
                    <a:p>
                      <a:pPr marL="144000" indent="0" algn="ctr" fontAlgn="ctr"/>
                      <a:r>
                        <a:rPr lang="es-CO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</a:rPr>
                        <a:t>Investigación fundamental / estratégica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Investigación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fundamental en áreas consideradas de importancia estratégica, como defensa, seguridad, energía, salud pública y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nuclear.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Estudios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largo plazo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probabilidad de que las empresas o universidades puedan llevar a cabo el trabajo con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suficiente aliento/profundidad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interdisciplinaridad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 </a:t>
                      </a: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continuidad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Necesidad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combinar el trabajo básico y aplicado para asegurar la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integración de </a:t>
                      </a: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conocimiento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Escalar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la inversión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requerida para masas críticas (Servicios para la gente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Seguridad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en áreas estratégicas o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sensibles.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Entrenamiento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y competencias especiales</a:t>
                      </a:r>
                    </a:p>
                  </a:txBody>
                  <a:tcPr marL="0" marR="0" marT="0" marB="0" anchor="ctr"/>
                </a:tc>
              </a:tr>
              <a:tr h="988346">
                <a:tc>
                  <a:txBody>
                    <a:bodyPr/>
                    <a:lstStyle/>
                    <a:p>
                      <a:pPr marL="144000" indent="0" algn="ctr" fontAlgn="ctr"/>
                      <a:r>
                        <a:rPr lang="es-CO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</a:rPr>
                        <a:t>Apoyo tecnológico al desarrollo económico / Competitividad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Servicios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investigación por contrato para la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industria.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Investigación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tecnológica de largo alcance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"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Extensión"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tecnológica.</a:t>
                      </a:r>
                    </a:p>
                    <a:p>
                      <a:pPr marL="180000" algn="l" fontAlgn="ctr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Apoyo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 las empresas productoras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Compensar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las imperfecciones del mercado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relacionadas con costo y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riesgo.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Acelerar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 ampliar la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difusión de tecnología</a:t>
                      </a:r>
                    </a:p>
                  </a:txBody>
                  <a:tcPr marL="0" marR="0" marT="0" marB="0" anchor="ctr"/>
                </a:tc>
              </a:tr>
              <a:tr h="988346">
                <a:tc>
                  <a:txBody>
                    <a:bodyPr/>
                    <a:lstStyle/>
                    <a:p>
                      <a:pPr marL="144000" indent="0" algn="ctr" fontAlgn="ctr"/>
                      <a:r>
                        <a:rPr lang="es-CO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</a:rPr>
                        <a:t>Apoyo a la política pública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Investigación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fundamental y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preventiva.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Diseño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 ante de políticas y análisis de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impacto.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Vigilancia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 monitoreo ex post de la implementación de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política.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Experticia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kumimoji="0" lang="es-CO" sz="1000" b="0" i="0" u="none" strike="noStrike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Imparcialidad.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Requerimiento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experticia intensiva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en tiempo y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recursos.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Responsabilidad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 "</a:t>
                      </a:r>
                      <a:r>
                        <a:rPr lang="es-CO" sz="1000" b="0" i="0" u="none" strike="noStrike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Accountability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"</a:t>
                      </a:r>
                    </a:p>
                  </a:txBody>
                  <a:tcPr marL="0" marR="0" marT="0" marB="0" anchor="ctr"/>
                </a:tc>
              </a:tr>
              <a:tr h="472671">
                <a:tc>
                  <a:txBody>
                    <a:bodyPr/>
                    <a:lstStyle/>
                    <a:p>
                      <a:pPr marL="144000" indent="0" algn="ctr" fontAlgn="ctr"/>
                      <a:r>
                        <a:rPr lang="es-CO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</a:rPr>
                        <a:t>Normas técnicas / estándares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Investigación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pre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normativa.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Monitoreo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implementación (ej. Metrología)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Imparcialidad.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Seguridad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basada en independencia</a:t>
                      </a:r>
                    </a:p>
                  </a:txBody>
                  <a:tcPr marL="0" marR="0" marT="0" marB="0" anchor="ctr"/>
                </a:tc>
              </a:tr>
              <a:tr h="1102899">
                <a:tc>
                  <a:txBody>
                    <a:bodyPr/>
                    <a:lstStyle/>
                    <a:p>
                      <a:pPr marL="144000" indent="0" algn="ctr" fontAlgn="ctr"/>
                      <a:r>
                        <a:rPr lang="es-CO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</a:rPr>
                        <a:t>Construcción, operación y mantenimiento de servicios claves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Gran infraestructura.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Colecciones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grandes, únicas y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peligrosas.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Colecciones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de datos de largo plazo </a:t>
                      </a: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grandes.</a:t>
                      </a:r>
                    </a:p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Costos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más allá de los recursos de otros jugadores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0000" algn="l" fontAlgn="ctr">
                        <a:buFont typeface="Arial" pitchFamily="34" charset="0"/>
                        <a:buChar char="•"/>
                      </a:pPr>
                      <a:r>
                        <a:rPr lang="es-CO" sz="10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Seguridad </a:t>
                      </a:r>
                      <a:r>
                        <a:rPr lang="es-CO" sz="10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y vigilancia 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(Concentración física, gestión contable)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452320" y="6453336"/>
            <a:ext cx="9749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latin typeface="Arial Narrow" pitchFamily="34" charset="0"/>
              </a:rPr>
              <a:t>Banco Mundial, 2009</a:t>
            </a:r>
            <a:endParaRPr lang="es-CO" sz="800" dirty="0">
              <a:latin typeface="Arial Narrow" pitchFamily="34" charset="0"/>
            </a:endParaRPr>
          </a:p>
        </p:txBody>
      </p:sp>
      <p:sp>
        <p:nvSpPr>
          <p:cNvPr id="6" name="5 Flecha derecha">
            <a:hlinkClick r:id="rId3" action="ppaction://hlinkfile"/>
          </p:cNvPr>
          <p:cNvSpPr/>
          <p:nvPr/>
        </p:nvSpPr>
        <p:spPr>
          <a:xfrm>
            <a:off x="8748464" y="6453336"/>
            <a:ext cx="7200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7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0"/>
            <a:ext cx="6768752" cy="1224136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Arial Narrow" pitchFamily="34" charset="0"/>
              </a:rPr>
              <a:t>Definiciones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052736"/>
            <a:ext cx="7884368" cy="648072"/>
          </a:xfrm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Los centros autónomos de </a:t>
            </a:r>
            <a:r>
              <a:rPr lang="es-MX" sz="1600" dirty="0" err="1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ID+i</a:t>
            </a: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son </a:t>
            </a:r>
            <a:r>
              <a:rPr lang="es-CO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organizaciones formales, sin ánimo de lucro, dotadas de administración propia,  recursos financieros, humanos y logísticos, que tienen autonomía administrativa y financiera, y cuentan con personería jurídica propia.</a:t>
            </a:r>
            <a:r>
              <a:rPr lang="es-MX" sz="1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Estos se ajustan a las siguientes tipologías:</a:t>
            </a: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671375759"/>
              </p:ext>
            </p:extLst>
          </p:nvPr>
        </p:nvGraphicFramePr>
        <p:xfrm>
          <a:off x="1097868" y="1988840"/>
          <a:ext cx="793862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6 Imagen" descr="Logo Colciencias 200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953976" cy="1066130"/>
          </a:xfrm>
        </p:spPr>
        <p:txBody>
          <a:bodyPr>
            <a:normAutofit/>
          </a:bodyPr>
          <a:lstStyle/>
          <a:p>
            <a:pPr algn="ctr"/>
            <a:r>
              <a:rPr lang="es-CO" sz="3200" dirty="0" smtClean="0"/>
              <a:t>Universo del Megaproyecto</a:t>
            </a:r>
            <a:endParaRPr lang="es-CO" sz="3200" dirty="0"/>
          </a:p>
        </p:txBody>
      </p:sp>
      <p:graphicFrame>
        <p:nvGraphicFramePr>
          <p:cNvPr id="9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634353"/>
              </p:ext>
            </p:extLst>
          </p:nvPr>
        </p:nvGraphicFramePr>
        <p:xfrm>
          <a:off x="209591" y="1484784"/>
          <a:ext cx="878497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7308304" y="6525344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Fuente: </a:t>
            </a:r>
            <a:r>
              <a:rPr lang="es-MX" sz="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OCyT</a:t>
            </a:r>
            <a:r>
              <a:rPr lang="es-MX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2010</a:t>
            </a:r>
            <a:endParaRPr lang="es-CO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79712" y="1148995"/>
            <a:ext cx="6768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Actividades a las cuales se dedican los centros </a:t>
            </a:r>
            <a:r>
              <a:rPr lang="es-CO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autónomos de </a:t>
            </a:r>
            <a:r>
              <a:rPr lang="es-CO" sz="14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I+D+i</a:t>
            </a:r>
            <a:r>
              <a:rPr lang="es-CO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es-CO" sz="14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2051720" y="1340768"/>
            <a:ext cx="79209" cy="50405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Flecha abajo"/>
          <p:cNvSpPr/>
          <p:nvPr/>
        </p:nvSpPr>
        <p:spPr>
          <a:xfrm>
            <a:off x="3894443" y="2204864"/>
            <a:ext cx="72008" cy="50405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Flecha abajo"/>
          <p:cNvSpPr/>
          <p:nvPr/>
        </p:nvSpPr>
        <p:spPr>
          <a:xfrm>
            <a:off x="4602079" y="2708920"/>
            <a:ext cx="79209" cy="50405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4" name="13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45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025984" cy="1143000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Objetivo </a:t>
            </a:r>
            <a:r>
              <a:rPr lang="es-CO" sz="2800" dirty="0"/>
              <a:t>socioeconómico-OSE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7276628" cy="4618533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3 CuadroTexto"/>
          <p:cNvSpPr txBox="1"/>
          <p:nvPr/>
        </p:nvSpPr>
        <p:spPr>
          <a:xfrm>
            <a:off x="7452320" y="6132090"/>
            <a:ext cx="12298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900" dirty="0" smtClean="0"/>
              <a:t>Fuente: </a:t>
            </a:r>
            <a:r>
              <a:rPr lang="es-CO" sz="900" dirty="0" err="1" smtClean="0"/>
              <a:t>OCyT</a:t>
            </a:r>
            <a:r>
              <a:rPr lang="es-CO" sz="900" dirty="0" smtClean="0"/>
              <a:t>, 2010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5933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11760" y="359898"/>
            <a:ext cx="5760640" cy="692838"/>
          </a:xfrm>
        </p:spPr>
        <p:txBody>
          <a:bodyPr>
            <a:normAutofit/>
          </a:bodyPr>
          <a:lstStyle/>
          <a:p>
            <a:pPr algn="ctr"/>
            <a:r>
              <a:rPr lang="es-MX" sz="2800" dirty="0" err="1" smtClean="0"/>
              <a:t>Areas</a:t>
            </a:r>
            <a:r>
              <a:rPr lang="es-MX" sz="2800" dirty="0" smtClean="0"/>
              <a:t> de la Ciencia</a:t>
            </a:r>
            <a:endParaRPr lang="es-CO" sz="2800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/>
        </p:nvGraphicFramePr>
        <p:xfrm>
          <a:off x="1835696" y="1412776"/>
          <a:ext cx="66247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4 Imagen" descr="Logo Colciencias 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6" name="5 CuadroTexto"/>
          <p:cNvSpPr txBox="1"/>
          <p:nvPr/>
        </p:nvSpPr>
        <p:spPr>
          <a:xfrm>
            <a:off x="7308304" y="6237312"/>
            <a:ext cx="12298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900" dirty="0" smtClean="0"/>
              <a:t>Fuente: </a:t>
            </a:r>
            <a:r>
              <a:rPr lang="es-CO" sz="900" dirty="0" err="1" smtClean="0"/>
              <a:t>OCyT</a:t>
            </a:r>
            <a:r>
              <a:rPr lang="es-CO" sz="900" dirty="0" smtClean="0"/>
              <a:t>, 2010</a:t>
            </a:r>
            <a:endParaRPr lang="es-CO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08342" cy="1143000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Según población objetivo</a:t>
            </a:r>
            <a:endParaRPr lang="es-CO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93" y="1633694"/>
            <a:ext cx="6368963" cy="4428811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5 Imagen" descr="Logo Colciencias 2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6 CuadroTexto"/>
          <p:cNvSpPr txBox="1"/>
          <p:nvPr/>
        </p:nvSpPr>
        <p:spPr>
          <a:xfrm>
            <a:off x="7092280" y="6151362"/>
            <a:ext cx="12298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900" dirty="0" smtClean="0"/>
              <a:t>Fuente: </a:t>
            </a:r>
            <a:r>
              <a:rPr lang="es-CO" sz="900" dirty="0" err="1" smtClean="0"/>
              <a:t>OCyT</a:t>
            </a:r>
            <a:r>
              <a:rPr lang="es-CO" sz="900" dirty="0" smtClean="0"/>
              <a:t>, 2010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113727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953976" cy="994122"/>
          </a:xfrm>
        </p:spPr>
        <p:txBody>
          <a:bodyPr>
            <a:normAutofit/>
          </a:bodyPr>
          <a:lstStyle/>
          <a:p>
            <a:pPr algn="ctr"/>
            <a:r>
              <a:rPr lang="es-CO" sz="3200" dirty="0"/>
              <a:t>Universo del Megaproyecto</a:t>
            </a:r>
          </a:p>
        </p:txBody>
      </p:sp>
      <p:graphicFrame>
        <p:nvGraphicFramePr>
          <p:cNvPr id="25" name="2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720741"/>
              </p:ext>
            </p:extLst>
          </p:nvPr>
        </p:nvGraphicFramePr>
        <p:xfrm>
          <a:off x="2195513" y="1628775"/>
          <a:ext cx="6194425" cy="444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Hoja de cálculo" r:id="rId4" imgW="3152887" imgH="2257524" progId="Excel.Sheet.12">
                  <p:embed/>
                </p:oleObj>
              </mc:Choice>
              <mc:Fallback>
                <p:oleObj name="Hoja de cálculo" r:id="rId4" imgW="3152887" imgH="2257524" progId="Excel.Sheet.12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628775"/>
                        <a:ext cx="6194425" cy="4440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4 Imagen" descr="Logo Colciencias 200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89" y="58127"/>
            <a:ext cx="1763688" cy="8112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785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io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28" ma:contentTypeDescription="Create a new document." ma:contentTypeScope="" ma:versionID="5eea76452d7eb073b41e4ecbec7235c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DD2DD93-A4A5-4F38-B92D-09EBEFAEF2BB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64274D18-1487-404B-AC55-BC5F4D077F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829BB-29C4-4468-B997-FCA27E987A5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4333</Words>
  <Application>Microsoft Office PowerPoint</Application>
  <PresentationFormat>Presentación en pantalla (4:3)</PresentationFormat>
  <Paragraphs>645</Paragraphs>
  <Slides>26</Slides>
  <Notes>25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29" baseType="lpstr">
      <vt:lpstr>Solsticio</vt:lpstr>
      <vt:lpstr>Microsoft Excel Worksheet</vt:lpstr>
      <vt:lpstr>Diapositiva</vt:lpstr>
      <vt:lpstr>Megaproyecto</vt:lpstr>
      <vt:lpstr>Presentación de PowerPoint</vt:lpstr>
      <vt:lpstr>Importancia de los centros de ID+i</vt:lpstr>
      <vt:lpstr>Definiciones</vt:lpstr>
      <vt:lpstr>Universo del Megaproyecto</vt:lpstr>
      <vt:lpstr>Objetivo socioeconómico-OSE</vt:lpstr>
      <vt:lpstr>Areas de la Ciencia</vt:lpstr>
      <vt:lpstr>Según población objetivo</vt:lpstr>
      <vt:lpstr>Universo del Megaproyecto</vt:lpstr>
      <vt:lpstr>Problemas identificados</vt:lpstr>
      <vt:lpstr>Universo del Megaproyecto</vt:lpstr>
      <vt:lpstr>Financiamiento básico (Algoritmo) </vt:lpstr>
      <vt:lpstr>Financiamiento básico (FB)</vt:lpstr>
      <vt:lpstr>Financiamiento básico (FB</vt:lpstr>
      <vt:lpstr>¿Qué se espera apoyar?</vt:lpstr>
      <vt:lpstr>Descripción de actividades</vt:lpstr>
      <vt:lpstr>Criterios Evaluación Desempeño</vt:lpstr>
      <vt:lpstr>Modelo de medición de impacto</vt:lpstr>
      <vt:lpstr>Criterios evaluación - proyecto creación</vt:lpstr>
      <vt:lpstr>Estudios requeridos</vt:lpstr>
      <vt:lpstr>Propuesta CAF, inasmet, ikei, CS y UI</vt:lpstr>
      <vt:lpstr>Presupuesto</vt:lpstr>
      <vt:lpstr>Presupuesto</vt:lpstr>
      <vt:lpstr>Presupuesto</vt:lpstr>
      <vt:lpstr>MEGAS</vt:lpstr>
      <vt:lpstr>Criterios de la matriz de priorización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2011-05-26T11:13:08Z</dcterms:created>
  <dcterms:modified xsi:type="dcterms:W3CDTF">2015-04-17T21:23:48Z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TC101743249990</vt:lpwstr>
  </property>
</Properties>
</file>