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9" r:id="rId12"/>
    <p:sldId id="268" r:id="rId13"/>
    <p:sldId id="266" r:id="rId14"/>
    <p:sldId id="267"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309"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154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8" name="Título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pt-BR" smtClean="0"/>
              <a:t>Clique para editar o estilo do título mestre</a:t>
            </a:r>
            <a:endParaRPr kumimoji="0" lang="en-US"/>
          </a:p>
        </p:txBody>
      </p:sp>
      <p:sp>
        <p:nvSpPr>
          <p:cNvPr id="28" name="Espaço Reservado para Data 27"/>
          <p:cNvSpPr>
            <a:spLocks noGrp="1"/>
          </p:cNvSpPr>
          <p:nvPr>
            <p:ph type="dt" sz="half" idx="10"/>
          </p:nvPr>
        </p:nvSpPr>
        <p:spPr/>
        <p:txBody>
          <a:bodyPr/>
          <a:lstStyle/>
          <a:p>
            <a:fld id="{7CB97365-EBCA-4027-87D5-99FC1D4DF0BB}" type="datetimeFigureOut">
              <a:rPr lang="en-US" smtClean="0"/>
              <a:pPr/>
              <a:t>2/12/2016</a:t>
            </a:fld>
            <a:endParaRPr lang="en-US"/>
          </a:p>
        </p:txBody>
      </p:sp>
      <p:sp>
        <p:nvSpPr>
          <p:cNvPr id="17" name="Espaço Reservado para Rodapé 16"/>
          <p:cNvSpPr>
            <a:spLocks noGrp="1"/>
          </p:cNvSpPr>
          <p:nvPr>
            <p:ph type="ftr" sz="quarter" idx="11"/>
          </p:nvPr>
        </p:nvSpPr>
        <p:spPr/>
        <p:txBody>
          <a:bodyPr/>
          <a:lstStyle/>
          <a:p>
            <a:endParaRPr kumimoji="0" lang="en-US"/>
          </a:p>
        </p:txBody>
      </p:sp>
      <p:sp>
        <p:nvSpPr>
          <p:cNvPr id="29" name="Espaço Reservado para Número de Slide 28"/>
          <p:cNvSpPr>
            <a:spLocks noGrp="1"/>
          </p:cNvSpPr>
          <p:nvPr>
            <p:ph type="sldNum" sz="quarter" idx="12"/>
          </p:nvPr>
        </p:nvSpPr>
        <p:spPr/>
        <p:txBody>
          <a:bodyPr/>
          <a:lstStyle/>
          <a:p>
            <a:fld id="{69E29E33-B620-47F9-BB04-8846C2A5AFCC}" type="slidenum">
              <a:rPr kumimoji="0" lang="en-US" smtClean="0"/>
              <a:pPr/>
              <a:t>‹Nº›</a:t>
            </a:fld>
            <a:endParaRPr kumimoji="0" lang="en-US"/>
          </a:p>
        </p:txBody>
      </p:sp>
      <p:sp>
        <p:nvSpPr>
          <p:cNvPr id="9" name="Subtítulo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7CB97365-EBCA-4027-87D5-99FC1D4DF0BB}" type="datetimeFigureOut">
              <a:rPr lang="en-US" smtClean="0"/>
              <a:pPr/>
              <a:t>2/12/2016</a:t>
            </a:fld>
            <a:endParaRPr lang="en-US"/>
          </a:p>
        </p:txBody>
      </p:sp>
      <p:sp>
        <p:nvSpPr>
          <p:cNvPr id="5" name="Espaço Reservado para Rodapé 4"/>
          <p:cNvSpPr>
            <a:spLocks noGrp="1"/>
          </p:cNvSpPr>
          <p:nvPr>
            <p:ph type="ftr" sz="quarter" idx="11"/>
          </p:nvPr>
        </p:nvSpPr>
        <p:spPr/>
        <p:txBody>
          <a:bodyPr/>
          <a:lstStyle/>
          <a:p>
            <a:endParaRPr kumimoji="0" lang="en-US"/>
          </a:p>
        </p:txBody>
      </p:sp>
      <p:sp>
        <p:nvSpPr>
          <p:cNvPr id="6" name="Espaço Reservado para Número de Slide 5"/>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7CB97365-EBCA-4027-87D5-99FC1D4DF0BB}" type="datetimeFigureOut">
              <a:rPr lang="en-US" smtClean="0"/>
              <a:pPr/>
              <a:t>2/12/2016</a:t>
            </a:fld>
            <a:endParaRPr lang="en-US"/>
          </a:p>
        </p:txBody>
      </p:sp>
      <p:sp>
        <p:nvSpPr>
          <p:cNvPr id="5" name="Espaço Reservado para Rodapé 4"/>
          <p:cNvSpPr>
            <a:spLocks noGrp="1"/>
          </p:cNvSpPr>
          <p:nvPr>
            <p:ph type="ftr" sz="quarter" idx="11"/>
          </p:nvPr>
        </p:nvSpPr>
        <p:spPr/>
        <p:txBody>
          <a:bodyPr/>
          <a:lstStyle/>
          <a:p>
            <a:endParaRPr kumimoji="0" lang="en-US"/>
          </a:p>
        </p:txBody>
      </p:sp>
      <p:sp>
        <p:nvSpPr>
          <p:cNvPr id="6" name="Espaço Reservado para Número de Slide 5"/>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Conteúdo 2"/>
          <p:cNvSpPr>
            <a:spLocks noGrp="1"/>
          </p:cNvSpPr>
          <p:nvPr>
            <p:ph idx="1"/>
          </p:nvPr>
        </p:nvSpPr>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7CB97365-EBCA-4027-87D5-99FC1D4DF0BB}" type="datetimeFigureOut">
              <a:rPr lang="en-US" smtClean="0"/>
              <a:pPr/>
              <a:t>2/12/2016</a:t>
            </a:fld>
            <a:endParaRPr lang="en-US"/>
          </a:p>
        </p:txBody>
      </p:sp>
      <p:sp>
        <p:nvSpPr>
          <p:cNvPr id="5" name="Espaço Reservado para Rodapé 4"/>
          <p:cNvSpPr>
            <a:spLocks noGrp="1"/>
          </p:cNvSpPr>
          <p:nvPr>
            <p:ph type="ftr" sz="quarter" idx="11"/>
          </p:nvPr>
        </p:nvSpPr>
        <p:spPr/>
        <p:txBody>
          <a:bodyPr/>
          <a:lstStyle/>
          <a:p>
            <a:endParaRPr kumimoji="0" lang="en-US"/>
          </a:p>
        </p:txBody>
      </p:sp>
      <p:sp>
        <p:nvSpPr>
          <p:cNvPr id="6" name="Espaço Reservado para Número de Slide 5"/>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bg>
      <p:bgRef idx="1003">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p:txBody>
          <a:bodyPr/>
          <a:lstStyle/>
          <a:p>
            <a:fld id="{7CB97365-EBCA-4027-87D5-99FC1D4DF0BB}" type="datetimeFigureOut">
              <a:rPr lang="en-US" smtClean="0"/>
              <a:pPr/>
              <a:t>2/12/2016</a:t>
            </a:fld>
            <a:endParaRPr lang="en-US"/>
          </a:p>
        </p:txBody>
      </p:sp>
      <p:sp>
        <p:nvSpPr>
          <p:cNvPr id="5" name="Espaço Reservado para Rodapé 4"/>
          <p:cNvSpPr>
            <a:spLocks noGrp="1"/>
          </p:cNvSpPr>
          <p:nvPr>
            <p:ph type="ftr" sz="quarter" idx="11"/>
          </p:nvPr>
        </p:nvSpPr>
        <p:spPr/>
        <p:txBody>
          <a:bodyPr/>
          <a:lstStyle/>
          <a:p>
            <a:endParaRPr kumimoji="0" lang="en-US"/>
          </a:p>
        </p:txBody>
      </p:sp>
      <p:sp>
        <p:nvSpPr>
          <p:cNvPr id="6" name="Espaço Reservado para Número de Slide 5"/>
          <p:cNvSpPr>
            <a:spLocks noGrp="1"/>
          </p:cNvSpPr>
          <p:nvPr>
            <p:ph type="sldNum" sz="quarter" idx="12"/>
          </p:nvPr>
        </p:nvSpPr>
        <p:spPr>
          <a:xfrm>
            <a:off x="7924800" y="6416675"/>
            <a:ext cx="762000" cy="365125"/>
          </a:xfrm>
        </p:spPr>
        <p:txBody>
          <a:bodyPr/>
          <a:lstStyle/>
          <a:p>
            <a:fld id="{69E29E33-B620-47F9-BB04-8846C2A5AFCC}" type="slidenum">
              <a:rPr kumimoji="0" lang="en-US" smtClean="0"/>
              <a:pPr/>
              <a:t>‹Nº›</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Conteú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p>
            <a:fld id="{7CB97365-EBCA-4027-87D5-99FC1D4DF0BB}" type="datetimeFigureOut">
              <a:rPr lang="en-US" smtClean="0"/>
              <a:pPr/>
              <a:t>2/12/2016</a:t>
            </a:fld>
            <a:endParaRPr lang="en-US"/>
          </a:p>
        </p:txBody>
      </p:sp>
      <p:sp>
        <p:nvSpPr>
          <p:cNvPr id="6" name="Espaço Reservado para Rodapé 5"/>
          <p:cNvSpPr>
            <a:spLocks noGrp="1"/>
          </p:cNvSpPr>
          <p:nvPr>
            <p:ph type="ftr" sz="quarter" idx="11"/>
          </p:nvPr>
        </p:nvSpPr>
        <p:spPr/>
        <p:txBody>
          <a:bodyPr/>
          <a:lstStyle/>
          <a:p>
            <a:endParaRPr kumimoji="0" lang="en-US"/>
          </a:p>
        </p:txBody>
      </p:sp>
      <p:sp>
        <p:nvSpPr>
          <p:cNvPr id="7" name="Espaço Reservado para Número de Slide 6"/>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p:spPr>
        <p:txBody>
          <a:bodyPr anchor="ctr"/>
          <a:lstStyle>
            <a:lvl1pPr>
              <a:defRPr/>
            </a:lvl1pPr>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os estilos do texto mestre</a:t>
            </a:r>
          </a:p>
        </p:txBody>
      </p:sp>
      <p:sp>
        <p:nvSpPr>
          <p:cNvPr id="5" name="Espaço Reservado para Conteúdo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p>
            <a:fld id="{7CB97365-EBCA-4027-87D5-99FC1D4DF0BB}" type="datetimeFigureOut">
              <a:rPr lang="en-US" smtClean="0"/>
              <a:pPr/>
              <a:t>2/12/2016</a:t>
            </a:fld>
            <a:endParaRPr lang="en-US"/>
          </a:p>
        </p:txBody>
      </p:sp>
      <p:sp>
        <p:nvSpPr>
          <p:cNvPr id="8" name="Espaço Reservado para Rodapé 7"/>
          <p:cNvSpPr>
            <a:spLocks noGrp="1"/>
          </p:cNvSpPr>
          <p:nvPr>
            <p:ph type="ftr" sz="quarter" idx="11"/>
          </p:nvPr>
        </p:nvSpPr>
        <p:spPr/>
        <p:txBody>
          <a:bodyPr/>
          <a:lstStyle/>
          <a:p>
            <a:endParaRPr kumimoji="0" lang="en-US"/>
          </a:p>
        </p:txBody>
      </p:sp>
      <p:sp>
        <p:nvSpPr>
          <p:cNvPr id="9" name="Espaço Reservado para Número de Slide 8"/>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p>
            <a:fld id="{7CB97365-EBCA-4027-87D5-99FC1D4DF0BB}" type="datetimeFigureOut">
              <a:rPr lang="en-US" smtClean="0"/>
              <a:pPr/>
              <a:t>2/12/2016</a:t>
            </a:fld>
            <a:endParaRPr lang="en-US"/>
          </a:p>
        </p:txBody>
      </p:sp>
      <p:sp>
        <p:nvSpPr>
          <p:cNvPr id="4" name="Espaço Reservado para Rodapé 3"/>
          <p:cNvSpPr>
            <a:spLocks noGrp="1"/>
          </p:cNvSpPr>
          <p:nvPr>
            <p:ph type="ftr" sz="quarter" idx="11"/>
          </p:nvPr>
        </p:nvSpPr>
        <p:spPr/>
        <p:txBody>
          <a:bodyPr/>
          <a:lstStyle/>
          <a:p>
            <a:endParaRPr kumimoji="0" lang="en-US"/>
          </a:p>
        </p:txBody>
      </p:sp>
      <p:sp>
        <p:nvSpPr>
          <p:cNvPr id="5" name="Espaço Reservado para Número de Slide 4"/>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7CB97365-EBCA-4027-87D5-99FC1D4DF0BB}" type="datetimeFigureOut">
              <a:rPr lang="en-US" smtClean="0"/>
              <a:pPr/>
              <a:t>2/12/2016</a:t>
            </a:fld>
            <a:endParaRPr lang="en-US"/>
          </a:p>
        </p:txBody>
      </p:sp>
      <p:sp>
        <p:nvSpPr>
          <p:cNvPr id="3" name="Espaço Reservado para Rodapé 2"/>
          <p:cNvSpPr>
            <a:spLocks noGrp="1"/>
          </p:cNvSpPr>
          <p:nvPr>
            <p:ph type="ftr" sz="quarter" idx="11"/>
          </p:nvPr>
        </p:nvSpPr>
        <p:spPr/>
        <p:txBody>
          <a:bodyPr/>
          <a:lstStyle/>
          <a:p>
            <a:endParaRPr kumimoji="0" lang="en-US"/>
          </a:p>
        </p:txBody>
      </p:sp>
      <p:sp>
        <p:nvSpPr>
          <p:cNvPr id="4" name="Espaço Reservado para Número de Slide 3"/>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4" name="Espaço Reservado para Conteúdo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p>
            <a:fld id="{7CB97365-EBCA-4027-87D5-99FC1D4DF0BB}" type="datetimeFigureOut">
              <a:rPr lang="en-US" smtClean="0"/>
              <a:pPr/>
              <a:t>2/12/2016</a:t>
            </a:fld>
            <a:endParaRPr lang="en-US"/>
          </a:p>
        </p:txBody>
      </p:sp>
      <p:sp>
        <p:nvSpPr>
          <p:cNvPr id="6" name="Espaço Reservado para Rodapé 5"/>
          <p:cNvSpPr>
            <a:spLocks noGrp="1"/>
          </p:cNvSpPr>
          <p:nvPr>
            <p:ph type="ftr" sz="quarter" idx="11"/>
          </p:nvPr>
        </p:nvSpPr>
        <p:spPr/>
        <p:txBody>
          <a:bodyPr/>
          <a:lstStyle/>
          <a:p>
            <a:endParaRPr kumimoji="0" lang="en-US"/>
          </a:p>
        </p:txBody>
      </p:sp>
      <p:sp>
        <p:nvSpPr>
          <p:cNvPr id="7" name="Espaço Reservado para Número de Slide 6"/>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pt-BR" smtClean="0"/>
              <a:t>Clique para editar o estilo do título mestre</a:t>
            </a:r>
            <a:endParaRPr kumimoji="0" lang="en-US"/>
          </a:p>
        </p:txBody>
      </p:sp>
      <p:sp>
        <p:nvSpPr>
          <p:cNvPr id="3" name="Espaço Reservado para Imagem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pt-BR" smtClean="0">
                <a:solidFill>
                  <a:schemeClr val="lt1"/>
                </a:solidFill>
                <a:latin typeface="+mn-lt"/>
                <a:ea typeface="+mn-ea"/>
                <a:cs typeface="+mn-cs"/>
              </a:rPr>
              <a:t>Clique no ícone para adicionar uma imagem</a:t>
            </a:r>
            <a:endParaRPr kumimoji="0" lang="en-US" dirty="0">
              <a:solidFill>
                <a:schemeClr val="lt1"/>
              </a:solidFill>
              <a:latin typeface="+mn-lt"/>
              <a:ea typeface="+mn-ea"/>
              <a:cs typeface="+mn-cs"/>
            </a:endParaRPr>
          </a:p>
        </p:txBody>
      </p:sp>
      <p:sp>
        <p:nvSpPr>
          <p:cNvPr id="4" name="Espaço Reservado para Texto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pt-BR" smtClean="0"/>
              <a:t>Clique para editar os estilos do texto mestre</a:t>
            </a:r>
          </a:p>
        </p:txBody>
      </p:sp>
      <p:sp>
        <p:nvSpPr>
          <p:cNvPr id="5" name="Espaço Reservado para Data 4"/>
          <p:cNvSpPr>
            <a:spLocks noGrp="1"/>
          </p:cNvSpPr>
          <p:nvPr>
            <p:ph type="dt" sz="half" idx="10"/>
          </p:nvPr>
        </p:nvSpPr>
        <p:spPr/>
        <p:txBody>
          <a:bodyPr/>
          <a:lstStyle/>
          <a:p>
            <a:fld id="{7CB97365-EBCA-4027-87D5-99FC1D4DF0BB}" type="datetimeFigureOut">
              <a:rPr lang="en-US" smtClean="0"/>
              <a:pPr/>
              <a:t>2/12/2016</a:t>
            </a:fld>
            <a:endParaRPr lang="en-US"/>
          </a:p>
        </p:txBody>
      </p:sp>
      <p:sp>
        <p:nvSpPr>
          <p:cNvPr id="6" name="Espaço Reservado para Rodapé 5"/>
          <p:cNvSpPr>
            <a:spLocks noGrp="1"/>
          </p:cNvSpPr>
          <p:nvPr>
            <p:ph type="ftr" sz="quarter" idx="11"/>
          </p:nvPr>
        </p:nvSpPr>
        <p:spPr/>
        <p:txBody>
          <a:bodyPr/>
          <a:lstStyle/>
          <a:p>
            <a:endParaRPr kumimoji="0" lang="en-US"/>
          </a:p>
        </p:txBody>
      </p:sp>
      <p:sp>
        <p:nvSpPr>
          <p:cNvPr id="7" name="Espaço Reservado para Número de Slide 6"/>
          <p:cNvSpPr>
            <a:spLocks noGrp="1"/>
          </p:cNvSpPr>
          <p:nvPr>
            <p:ph type="sldNum" sz="quarter" idx="12"/>
          </p:nvPr>
        </p:nvSpPr>
        <p:spPr/>
        <p:txBody>
          <a:bodyPr/>
          <a:lstStyle/>
          <a:p>
            <a:fld id="{69E29E33-B620-47F9-BB04-8846C2A5AFCC}" type="slidenum">
              <a:rPr kumimoji="0" lang="en-US" smtClean="0"/>
              <a:pPr/>
              <a:t>‹Nº›</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Espaço Reservado para Título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CB97365-EBCA-4027-87D5-99FC1D4DF0BB}" type="datetimeFigureOut">
              <a:rPr lang="en-US" smtClean="0"/>
              <a:pPr/>
              <a:t>2/12/2016</a:t>
            </a:fld>
            <a:endParaRPr lang="en-US">
              <a:solidFill>
                <a:schemeClr val="tx1">
                  <a:shade val="50000"/>
                </a:schemeClr>
              </a:solidFill>
            </a:endParaRPr>
          </a:p>
        </p:txBody>
      </p:sp>
      <p:sp>
        <p:nvSpPr>
          <p:cNvPr id="3" name="Espaço Reservado para Rodapé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Espaço Reservado para Número de Slide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a:t>‹Nº›</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22030" y="1371600"/>
            <a:ext cx="8229600" cy="4001616"/>
          </a:xfrm>
        </p:spPr>
        <p:txBody>
          <a:bodyPr>
            <a:normAutofit/>
          </a:bodyPr>
          <a:lstStyle/>
          <a:p>
            <a:r>
              <a:rPr lang="es-CO" dirty="0" smtClean="0"/>
              <a:t>1- Características del Sistema Nacional de Ciencia, Tecnología e Innovación (</a:t>
            </a:r>
            <a:r>
              <a:rPr lang="es-CO" dirty="0" err="1" smtClean="0"/>
              <a:t>CTeI</a:t>
            </a:r>
            <a:r>
              <a:rPr lang="es-CO" dirty="0" smtClean="0"/>
              <a:t>) de Brasil</a:t>
            </a:r>
            <a:endParaRPr lang="pt-B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02634"/>
          </a:xfrm>
        </p:spPr>
        <p:txBody>
          <a:bodyPr>
            <a:normAutofit/>
          </a:bodyPr>
          <a:lstStyle/>
          <a:p>
            <a:r>
              <a:rPr lang="es-CO" dirty="0" smtClean="0"/>
              <a:t>2- Ubicación (rol, función y responsabilidades de los Centros dentro del Sistema Nacional de Brasil de </a:t>
            </a:r>
            <a:r>
              <a:rPr lang="es-CO" dirty="0" err="1" smtClean="0"/>
              <a:t>CTeI</a:t>
            </a:r>
            <a:r>
              <a:rPr lang="es-CO" dirty="0" smtClean="0"/>
              <a:t>.</a:t>
            </a:r>
            <a:r>
              <a:rPr lang="pt-BR" dirty="0" smtClean="0"/>
              <a:t/>
            </a:r>
            <a:br>
              <a:rPr lang="pt-BR" dirty="0" smtClean="0"/>
            </a:br>
            <a:endParaRPr lang="pt-B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Número de Centros de </a:t>
            </a:r>
            <a:r>
              <a:rPr lang="pt-BR" dirty="0" err="1" smtClean="0"/>
              <a:t>Investigación</a:t>
            </a:r>
            <a:endParaRPr lang="pt-BR" dirty="0"/>
          </a:p>
        </p:txBody>
      </p:sp>
      <p:sp>
        <p:nvSpPr>
          <p:cNvPr id="3" name="Espaço Reservado para Conteúdo 2"/>
          <p:cNvSpPr>
            <a:spLocks noGrp="1"/>
          </p:cNvSpPr>
          <p:nvPr>
            <p:ph idx="1"/>
          </p:nvPr>
        </p:nvSpPr>
        <p:spPr/>
        <p:txBody>
          <a:bodyPr>
            <a:normAutofit lnSpcReduction="10000"/>
          </a:bodyPr>
          <a:lstStyle/>
          <a:p>
            <a:endParaRPr lang="pt-BR" dirty="0" smtClean="0"/>
          </a:p>
          <a:p>
            <a:endParaRPr lang="pt-BR" dirty="0" smtClean="0"/>
          </a:p>
          <a:p>
            <a:pPr algn="just"/>
            <a:r>
              <a:rPr lang="pt-BR" dirty="0" smtClean="0"/>
              <a:t>14 unidades de </a:t>
            </a:r>
            <a:r>
              <a:rPr lang="pt-BR" dirty="0" err="1" smtClean="0"/>
              <a:t>investigación</a:t>
            </a:r>
            <a:r>
              <a:rPr lang="pt-BR" dirty="0" smtClean="0"/>
              <a:t> - C</a:t>
            </a:r>
            <a:r>
              <a:rPr lang="es-CO" dirty="0" err="1" smtClean="0"/>
              <a:t>entros</a:t>
            </a:r>
            <a:r>
              <a:rPr lang="es-CO" dirty="0" smtClean="0"/>
              <a:t> públicos que pertenecen a la estructura del MCTI (financiados por el presupuesto nacional);</a:t>
            </a:r>
          </a:p>
          <a:p>
            <a:pPr algn="just"/>
            <a:endParaRPr lang="es-CO" dirty="0" smtClean="0"/>
          </a:p>
          <a:p>
            <a:pPr algn="just"/>
            <a:r>
              <a:rPr lang="es-CO" dirty="0" smtClean="0"/>
              <a:t>5 Centros privados sin ánimo de lucro que desarrollan actividades de interés público (creado con base en ley de 1998; firman contractos a termo fijo con el Gobierno)</a:t>
            </a:r>
          </a:p>
          <a:p>
            <a:endParaRPr lang="es-CO" dirty="0" smtClean="0"/>
          </a:p>
          <a:p>
            <a:endParaRPr lang="pt-B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Estructura</a:t>
            </a:r>
            <a:r>
              <a:rPr lang="pt-BR" dirty="0" smtClean="0"/>
              <a:t> de </a:t>
            </a:r>
            <a:r>
              <a:rPr lang="pt-BR" dirty="0" err="1" smtClean="0"/>
              <a:t>la</a:t>
            </a:r>
            <a:r>
              <a:rPr lang="pt-BR" dirty="0" smtClean="0"/>
              <a:t> SCUP</a:t>
            </a:r>
            <a:endParaRPr lang="pt-BR" dirty="0"/>
          </a:p>
        </p:txBody>
      </p:sp>
      <p:sp>
        <p:nvSpPr>
          <p:cNvPr id="3" name="Espaço Reservado para Conteúdo 2"/>
          <p:cNvSpPr>
            <a:spLocks noGrp="1"/>
          </p:cNvSpPr>
          <p:nvPr>
            <p:ph idx="1"/>
          </p:nvPr>
        </p:nvSpPr>
        <p:spPr/>
        <p:txBody>
          <a:bodyPr/>
          <a:lstStyle/>
          <a:p>
            <a:endParaRPr lang="es-CO" dirty="0" smtClean="0"/>
          </a:p>
          <a:p>
            <a:r>
              <a:rPr lang="es-CO" dirty="0" smtClean="0"/>
              <a:t>La Coordinación General de las Unidades de Investigación (CGUP) – centros públicos que pertenecen a la estructura del MCTI;</a:t>
            </a:r>
            <a:endParaRPr lang="pt-BR" dirty="0" smtClean="0"/>
          </a:p>
          <a:p>
            <a:endParaRPr lang="es-CO" dirty="0" smtClean="0"/>
          </a:p>
          <a:p>
            <a:r>
              <a:rPr lang="es-CO" dirty="0" smtClean="0"/>
              <a:t>La Coordinación General de Supervisión y Acompañamiento de las Organizaciones Sociales (CGOS) – centros privados que desarrollan actividades de interés público.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0"/>
            <a:ext cx="8229600" cy="994122"/>
          </a:xfrm>
        </p:spPr>
        <p:txBody>
          <a:bodyPr>
            <a:normAutofit/>
          </a:bodyPr>
          <a:lstStyle/>
          <a:p>
            <a:r>
              <a:rPr lang="pt-BR" dirty="0" err="1" smtClean="0"/>
              <a:t>Fonctiones</a:t>
            </a:r>
            <a:r>
              <a:rPr lang="pt-BR" dirty="0" smtClean="0"/>
              <a:t> de </a:t>
            </a:r>
            <a:r>
              <a:rPr lang="pt-BR" dirty="0" err="1" smtClean="0"/>
              <a:t>la</a:t>
            </a:r>
            <a:r>
              <a:rPr lang="pt-BR" dirty="0" smtClean="0"/>
              <a:t> SCUP</a:t>
            </a:r>
            <a:endParaRPr lang="pt-BR" dirty="0"/>
          </a:p>
        </p:txBody>
      </p:sp>
      <p:sp>
        <p:nvSpPr>
          <p:cNvPr id="3" name="Espaço Reservado para Conteúdo 2"/>
          <p:cNvSpPr>
            <a:spLocks noGrp="1"/>
          </p:cNvSpPr>
          <p:nvPr>
            <p:ph idx="1"/>
          </p:nvPr>
        </p:nvSpPr>
        <p:spPr>
          <a:xfrm>
            <a:off x="0" y="332656"/>
            <a:ext cx="8892480" cy="6768752"/>
          </a:xfrm>
        </p:spPr>
        <p:txBody>
          <a:bodyPr>
            <a:normAutofit fontScale="77500" lnSpcReduction="20000"/>
          </a:bodyPr>
          <a:lstStyle/>
          <a:p>
            <a:endParaRPr lang="pt-BR" dirty="0" smtClean="0"/>
          </a:p>
          <a:p>
            <a:endParaRPr lang="pt-BR" dirty="0" smtClean="0"/>
          </a:p>
          <a:p>
            <a:pPr lvl="0" algn="just"/>
            <a:r>
              <a:rPr lang="es-CO" dirty="0" smtClean="0"/>
              <a:t>Proponer, coordinar y acompañar la ejecución de programas y proyectos a cargo de las Unidades de Investigación, buscando el fortalecimiento de la investigación científica y tecnológica brasileña;</a:t>
            </a:r>
          </a:p>
          <a:p>
            <a:pPr lvl="0" algn="just"/>
            <a:endParaRPr lang="pt-BR" dirty="0" smtClean="0"/>
          </a:p>
          <a:p>
            <a:pPr lvl="0" algn="just"/>
            <a:r>
              <a:rPr lang="es-CO" dirty="0" smtClean="0"/>
              <a:t>Promover, supervisar y evaluar los Contratos de Administración firmados entre la unión y entidades calificadas como Organizaciones Sociales, para la ejecución directa o indirecta de programas y proyectos de investigación científica y tecnológica, prestación de servicios tecnológicos y asesoría técnica al Ministerio;</a:t>
            </a:r>
          </a:p>
          <a:p>
            <a:pPr lvl="0" algn="just"/>
            <a:endParaRPr lang="pt-BR" dirty="0" smtClean="0"/>
          </a:p>
          <a:p>
            <a:pPr lvl="0" algn="just"/>
            <a:r>
              <a:rPr lang="es-CO" dirty="0" smtClean="0"/>
              <a:t>Promover, acompañar y evaluar la ejecución de los Términos de Compromiso de Administración (TGG), firmados cada año con las Unidades de Investigación;</a:t>
            </a:r>
          </a:p>
          <a:p>
            <a:pPr lvl="0" algn="just"/>
            <a:endParaRPr lang="pt-BR" dirty="0" smtClean="0"/>
          </a:p>
          <a:p>
            <a:pPr lvl="0" algn="just"/>
            <a:r>
              <a:rPr lang="es-CO" dirty="0" smtClean="0"/>
              <a:t>Acompañar, evaluar y apoyar la ejecución de los Planes de Dirección de las Unidades de Investigación y, si es el caso, de las Organizaciones Sociales supervisadas por el Ministerio y apegadas a los Planes Estratégicos formulados;</a:t>
            </a:r>
            <a:endParaRPr lang="pt-BR"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Fonctiones</a:t>
            </a:r>
            <a:r>
              <a:rPr lang="pt-BR" dirty="0" smtClean="0"/>
              <a:t> de </a:t>
            </a:r>
            <a:r>
              <a:rPr lang="pt-BR" dirty="0" err="1" smtClean="0"/>
              <a:t>la</a:t>
            </a:r>
            <a:r>
              <a:rPr lang="pt-BR" dirty="0" smtClean="0"/>
              <a:t> SCUP (</a:t>
            </a:r>
            <a:r>
              <a:rPr lang="pt-BR" dirty="0" err="1" smtClean="0"/>
              <a:t>continuación</a:t>
            </a:r>
            <a:r>
              <a:rPr lang="pt-BR" dirty="0" smtClean="0"/>
              <a:t>)</a:t>
            </a:r>
            <a:endParaRPr lang="pt-BR" dirty="0"/>
          </a:p>
        </p:txBody>
      </p:sp>
      <p:sp>
        <p:nvSpPr>
          <p:cNvPr id="3" name="Espaço Reservado para Conteúdo 2"/>
          <p:cNvSpPr>
            <a:spLocks noGrp="1"/>
          </p:cNvSpPr>
          <p:nvPr>
            <p:ph idx="1"/>
          </p:nvPr>
        </p:nvSpPr>
        <p:spPr>
          <a:xfrm>
            <a:off x="457200" y="1600200"/>
            <a:ext cx="8229600" cy="5257800"/>
          </a:xfrm>
        </p:spPr>
        <p:txBody>
          <a:bodyPr>
            <a:normAutofit fontScale="85000" lnSpcReduction="20000"/>
          </a:bodyPr>
          <a:lstStyle/>
          <a:p>
            <a:pPr lvl="0" algn="just"/>
            <a:r>
              <a:rPr lang="es-CO" dirty="0" smtClean="0"/>
              <a:t>Coordinar, controlar y evaluar las actividades de ejecución presupuestario-financieras de las Unidades de Investigación en articulación con la Coordinación General de Presupuesto y Finanzas.</a:t>
            </a:r>
          </a:p>
          <a:p>
            <a:pPr lvl="0" algn="just"/>
            <a:endParaRPr lang="pt-BR" dirty="0" smtClean="0"/>
          </a:p>
          <a:p>
            <a:pPr lvl="0" algn="just"/>
            <a:r>
              <a:rPr lang="es-CO" dirty="0" smtClean="0"/>
              <a:t>Apoyar y acompañar la ejecución de obras de ingeniería y arquitectura en el ámbito de las Unidades de Investigación, de los proyectos y de las entidades calificadas como Organización Social, de ser necesario, en articulación con la Coordinación General de Recursos Logísticos; y</a:t>
            </a:r>
          </a:p>
          <a:p>
            <a:pPr lvl="0" algn="just"/>
            <a:endParaRPr lang="pt-BR" dirty="0" smtClean="0"/>
          </a:p>
          <a:p>
            <a:pPr lvl="0" algn="just"/>
            <a:r>
              <a:rPr lang="es-CO" dirty="0" smtClean="0"/>
              <a:t>Promover, coordinar y acompañar el Programa de Capacitación Institucional (PCI) de las Unidades de Investigación.</a:t>
            </a:r>
            <a:endParaRPr lang="pt-BR" dirty="0" smtClean="0"/>
          </a:p>
          <a:p>
            <a:endParaRPr lang="pt-B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Comité</a:t>
            </a:r>
            <a:r>
              <a:rPr lang="pt-BR" dirty="0" smtClean="0"/>
              <a:t> Tundisi </a:t>
            </a:r>
            <a:endParaRPr lang="pt-BR" dirty="0"/>
          </a:p>
        </p:txBody>
      </p:sp>
      <p:sp>
        <p:nvSpPr>
          <p:cNvPr id="3" name="Espaço Reservado para Conteúdo 2"/>
          <p:cNvSpPr>
            <a:spLocks noGrp="1"/>
          </p:cNvSpPr>
          <p:nvPr>
            <p:ph idx="1"/>
          </p:nvPr>
        </p:nvSpPr>
        <p:spPr>
          <a:xfrm>
            <a:off x="457200" y="1412776"/>
            <a:ext cx="8229600" cy="4896584"/>
          </a:xfrm>
        </p:spPr>
        <p:txBody>
          <a:bodyPr>
            <a:normAutofit fontScale="92500" lnSpcReduction="20000"/>
          </a:bodyPr>
          <a:lstStyle/>
          <a:p>
            <a:endParaRPr lang="pt-BR" dirty="0" smtClean="0"/>
          </a:p>
          <a:p>
            <a:r>
              <a:rPr lang="pt-BR" dirty="0" smtClean="0"/>
              <a:t>- Em </a:t>
            </a:r>
            <a:r>
              <a:rPr lang="pt-BR" dirty="0" err="1" smtClean="0"/>
              <a:t>los</a:t>
            </a:r>
            <a:r>
              <a:rPr lang="pt-BR" dirty="0" smtClean="0"/>
              <a:t> </a:t>
            </a:r>
            <a:r>
              <a:rPr lang="es-CO" dirty="0" smtClean="0"/>
              <a:t>inicios de los años 2000, el MCTI creó una Comisión de Evaluación de los Institutos de Investigación, compuesta por 72 ingenieros del más alto nivel nacional e internacional, a la que posteriormente se conoció como el “Informe </a:t>
            </a:r>
            <a:r>
              <a:rPr lang="es-CO" dirty="0" err="1" smtClean="0"/>
              <a:t>Tundisi</a:t>
            </a:r>
            <a:r>
              <a:rPr lang="es-CO" dirty="0" smtClean="0"/>
              <a:t>”. </a:t>
            </a:r>
          </a:p>
          <a:p>
            <a:endParaRPr lang="es-CO" dirty="0" smtClean="0"/>
          </a:p>
          <a:p>
            <a:r>
              <a:rPr lang="es-CO" dirty="0" smtClean="0"/>
              <a:t>Este informe permitió re direccionar la misión de la gran mayoría de los centros públicos al tiempo que les dio unas directrices que buscaban proporcionarles las condiciones para sobrevivir institucionalmente, dentro de las que destacan:</a:t>
            </a:r>
            <a:endParaRPr lang="pt-B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Comité</a:t>
            </a:r>
            <a:r>
              <a:rPr lang="pt-BR" dirty="0" smtClean="0"/>
              <a:t> Tundisi </a:t>
            </a:r>
            <a:br>
              <a:rPr lang="pt-BR" dirty="0" smtClean="0"/>
            </a:br>
            <a:r>
              <a:rPr lang="pt-BR" dirty="0" smtClean="0"/>
              <a:t>(</a:t>
            </a:r>
            <a:r>
              <a:rPr lang="pt-BR" dirty="0" err="1" smtClean="0"/>
              <a:t>continuación</a:t>
            </a:r>
            <a:r>
              <a:rPr lang="pt-BR" dirty="0" smtClean="0"/>
              <a:t>)</a:t>
            </a:r>
            <a:endParaRPr lang="pt-BR" dirty="0"/>
          </a:p>
        </p:txBody>
      </p:sp>
      <p:sp>
        <p:nvSpPr>
          <p:cNvPr id="3" name="Espaço Reservado para Conteúdo 2"/>
          <p:cNvSpPr>
            <a:spLocks noGrp="1"/>
          </p:cNvSpPr>
          <p:nvPr>
            <p:ph idx="1"/>
          </p:nvPr>
        </p:nvSpPr>
        <p:spPr>
          <a:xfrm>
            <a:off x="457200" y="1600200"/>
            <a:ext cx="8229600" cy="5257800"/>
          </a:xfrm>
        </p:spPr>
        <p:txBody>
          <a:bodyPr>
            <a:normAutofit fontScale="92500" lnSpcReduction="20000"/>
          </a:bodyPr>
          <a:lstStyle/>
          <a:p>
            <a:pPr lvl="0" algn="just"/>
            <a:r>
              <a:rPr lang="es-CO" dirty="0" smtClean="0"/>
              <a:t>Recuperación, modernización y expansión de las instalaciones físicas y de laboratorios de todos los Institutos de Investigación;</a:t>
            </a:r>
            <a:endParaRPr lang="pt-BR" dirty="0" smtClean="0"/>
          </a:p>
          <a:p>
            <a:pPr lvl="0" algn="just"/>
            <a:r>
              <a:rPr lang="es-CO" dirty="0" smtClean="0"/>
              <a:t>Recomposición presupuestaria y financiera de los mismos;</a:t>
            </a:r>
            <a:endParaRPr lang="pt-BR" dirty="0" smtClean="0"/>
          </a:p>
          <a:p>
            <a:pPr lvl="0" algn="just"/>
            <a:r>
              <a:rPr lang="es-CO" dirty="0" smtClean="0"/>
              <a:t>Recomposición de los cuadros de personal;</a:t>
            </a:r>
            <a:endParaRPr lang="pt-BR" dirty="0" smtClean="0"/>
          </a:p>
          <a:p>
            <a:pPr lvl="0" algn="just"/>
            <a:r>
              <a:rPr lang="es-CO" dirty="0" smtClean="0"/>
              <a:t>Implantación de un sistema de gestión, capaz de acompañar y evaluar la actuación de las Instituciones de administración directa, junto con los Contratos de Gestión de las Organizaciones Sociales supervisadas por el MCT;</a:t>
            </a:r>
            <a:endParaRPr lang="pt-BR" dirty="0" smtClean="0"/>
          </a:p>
          <a:p>
            <a:pPr algn="just"/>
            <a:r>
              <a:rPr lang="es-CO" dirty="0" smtClean="0"/>
              <a:t>Integración de Acciones: entre sí, con otras instituciones de investigación brasileñas y con las Secretarías del Ministerio. </a:t>
            </a:r>
            <a:endParaRPr lang="pt-B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Las</a:t>
            </a:r>
            <a:r>
              <a:rPr lang="pt-BR" dirty="0" smtClean="0"/>
              <a:t> 14 unidades públicas de </a:t>
            </a:r>
            <a:r>
              <a:rPr lang="pt-BR" dirty="0" err="1" smtClean="0"/>
              <a:t>investigación</a:t>
            </a:r>
            <a:r>
              <a:rPr lang="pt-BR" dirty="0" smtClean="0"/>
              <a:t>: </a:t>
            </a:r>
            <a:endParaRPr lang="pt-BR" dirty="0"/>
          </a:p>
        </p:txBody>
      </p:sp>
      <p:sp>
        <p:nvSpPr>
          <p:cNvPr id="3" name="Espaço Reservado para Conteúdo 2"/>
          <p:cNvSpPr>
            <a:spLocks noGrp="1"/>
          </p:cNvSpPr>
          <p:nvPr>
            <p:ph idx="1"/>
          </p:nvPr>
        </p:nvSpPr>
        <p:spPr>
          <a:xfrm>
            <a:off x="457200" y="1600200"/>
            <a:ext cx="8229600" cy="5257800"/>
          </a:xfrm>
        </p:spPr>
        <p:txBody>
          <a:bodyPr>
            <a:normAutofit fontScale="92500" lnSpcReduction="10000"/>
          </a:bodyPr>
          <a:lstStyle/>
          <a:p>
            <a:pPr algn="just"/>
            <a:r>
              <a:rPr lang="pt-BR" dirty="0" smtClean="0"/>
              <a:t>i) </a:t>
            </a:r>
            <a:r>
              <a:rPr lang="es-CO" dirty="0" smtClean="0"/>
              <a:t>Instituto Nacional de Investigaciones de la Amazonía (INPA);</a:t>
            </a:r>
          </a:p>
          <a:p>
            <a:pPr algn="just"/>
            <a:r>
              <a:rPr lang="es-CO" dirty="0" err="1" smtClean="0"/>
              <a:t>ii</a:t>
            </a:r>
            <a:r>
              <a:rPr lang="es-CO" dirty="0" smtClean="0"/>
              <a:t>) Instituto Nacional de Investigaciones Espaciales (INPE);</a:t>
            </a:r>
          </a:p>
          <a:p>
            <a:pPr algn="just"/>
            <a:r>
              <a:rPr lang="es-CO" dirty="0" err="1" smtClean="0"/>
              <a:t>iii</a:t>
            </a:r>
            <a:r>
              <a:rPr lang="es-CO" dirty="0" smtClean="0"/>
              <a:t>) Instituto Nacional de Tecnología (INT);</a:t>
            </a:r>
          </a:p>
          <a:p>
            <a:pPr algn="just"/>
            <a:r>
              <a:rPr lang="es-CO" dirty="0" err="1" smtClean="0"/>
              <a:t>iv</a:t>
            </a:r>
            <a:r>
              <a:rPr lang="es-CO" dirty="0" smtClean="0"/>
              <a:t>) Instituto Nacional del </a:t>
            </a:r>
            <a:r>
              <a:rPr lang="es-CO" dirty="0" err="1" smtClean="0"/>
              <a:t>Semi</a:t>
            </a:r>
            <a:r>
              <a:rPr lang="es-CO" dirty="0" smtClean="0"/>
              <a:t>-Árido (INSA);</a:t>
            </a:r>
          </a:p>
          <a:p>
            <a:pPr algn="just"/>
            <a:r>
              <a:rPr lang="es-CO" dirty="0" smtClean="0"/>
              <a:t>v) Instituto Brasileño de Información en Ciencia y Tecnología (IBICT);</a:t>
            </a:r>
          </a:p>
          <a:p>
            <a:pPr algn="just"/>
            <a:r>
              <a:rPr lang="es-CO" dirty="0" smtClean="0"/>
              <a:t>vi) Centro de Tecnología de la Información Renato </a:t>
            </a:r>
            <a:r>
              <a:rPr lang="es-CO" dirty="0" err="1" smtClean="0"/>
              <a:t>Archer</a:t>
            </a:r>
            <a:r>
              <a:rPr lang="es-CO" dirty="0" smtClean="0"/>
              <a:t> – CTI;</a:t>
            </a:r>
          </a:p>
          <a:p>
            <a:pPr algn="just"/>
            <a:r>
              <a:rPr lang="es-CO" dirty="0" err="1" smtClean="0"/>
              <a:t>vii</a:t>
            </a:r>
            <a:r>
              <a:rPr lang="es-CO" dirty="0" smtClean="0"/>
              <a:t>) Centro Brasileño de Investigaciones Físicas (CBPF);</a:t>
            </a:r>
            <a:endParaRPr lang="pt-B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Las</a:t>
            </a:r>
            <a:r>
              <a:rPr lang="pt-BR" dirty="0" smtClean="0"/>
              <a:t> 14 unidades públicas de </a:t>
            </a:r>
            <a:r>
              <a:rPr lang="pt-BR" dirty="0" err="1" smtClean="0"/>
              <a:t>investigación</a:t>
            </a:r>
            <a:r>
              <a:rPr lang="pt-BR" dirty="0" smtClean="0"/>
              <a:t>: </a:t>
            </a:r>
            <a:endParaRPr lang="pt-BR" dirty="0"/>
          </a:p>
        </p:txBody>
      </p:sp>
      <p:sp>
        <p:nvSpPr>
          <p:cNvPr id="3" name="Espaço Reservado para Conteúdo 2"/>
          <p:cNvSpPr>
            <a:spLocks noGrp="1"/>
          </p:cNvSpPr>
          <p:nvPr>
            <p:ph idx="1"/>
          </p:nvPr>
        </p:nvSpPr>
        <p:spPr/>
        <p:txBody>
          <a:bodyPr>
            <a:normAutofit lnSpcReduction="10000"/>
          </a:bodyPr>
          <a:lstStyle/>
          <a:p>
            <a:r>
              <a:rPr lang="pt-BR" dirty="0" smtClean="0"/>
              <a:t>viii) </a:t>
            </a:r>
            <a:r>
              <a:rPr lang="es-CO" dirty="0" smtClean="0"/>
              <a:t>Centro de Tecnología Mineral (CETEM);</a:t>
            </a:r>
          </a:p>
          <a:p>
            <a:r>
              <a:rPr lang="es-CO" dirty="0" err="1" smtClean="0"/>
              <a:t>ix</a:t>
            </a:r>
            <a:r>
              <a:rPr lang="es-CO" dirty="0" smtClean="0"/>
              <a:t>) Laboratorio Nacional de Astrofísica;</a:t>
            </a:r>
          </a:p>
          <a:p>
            <a:r>
              <a:rPr lang="es-CO" dirty="0" smtClean="0"/>
              <a:t>x) Laboratorio Nacional de Computación Científica;</a:t>
            </a:r>
          </a:p>
          <a:p>
            <a:r>
              <a:rPr lang="es-CO" dirty="0" smtClean="0"/>
              <a:t>xi) Museo de Astronomía y Ciencias Afines;</a:t>
            </a:r>
          </a:p>
          <a:p>
            <a:r>
              <a:rPr lang="es-CO" dirty="0" err="1" smtClean="0"/>
              <a:t>xii</a:t>
            </a:r>
            <a:r>
              <a:rPr lang="es-CO" dirty="0" smtClean="0"/>
              <a:t>) Museo </a:t>
            </a:r>
            <a:r>
              <a:rPr lang="es-CO" dirty="0" err="1" smtClean="0"/>
              <a:t>Paraense</a:t>
            </a:r>
            <a:r>
              <a:rPr lang="es-CO" dirty="0" smtClean="0"/>
              <a:t> Emilio </a:t>
            </a:r>
            <a:r>
              <a:rPr lang="es-CO" dirty="0" err="1" smtClean="0"/>
              <a:t>Goeldi</a:t>
            </a:r>
            <a:r>
              <a:rPr lang="es-CO" dirty="0" smtClean="0"/>
              <a:t>;</a:t>
            </a:r>
          </a:p>
          <a:p>
            <a:r>
              <a:rPr lang="es-CO" dirty="0" err="1" smtClean="0"/>
              <a:t>xiii</a:t>
            </a:r>
            <a:r>
              <a:rPr lang="es-CO" dirty="0" smtClean="0"/>
              <a:t>) Observatorio Nacional (Creado por el Imperador Don Pedro I en 1827; y </a:t>
            </a:r>
          </a:p>
          <a:p>
            <a:r>
              <a:rPr lang="es-CO" dirty="0" err="1" smtClean="0"/>
              <a:t>xiv</a:t>
            </a:r>
            <a:r>
              <a:rPr lang="es-CO" dirty="0" smtClean="0"/>
              <a:t>) </a:t>
            </a:r>
            <a:r>
              <a:rPr lang="es-ES" dirty="0" smtClean="0"/>
              <a:t>Centro de Tecnologías Estratégicas Noreste (CETENE).</a:t>
            </a:r>
            <a:endParaRPr lang="pt-B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2348880"/>
            <a:ext cx="8229600" cy="2736304"/>
          </a:xfrm>
        </p:spPr>
        <p:txBody>
          <a:bodyPr>
            <a:normAutofit fontScale="90000"/>
          </a:bodyPr>
          <a:lstStyle/>
          <a:p>
            <a:r>
              <a:rPr lang="pt-BR" dirty="0" smtClean="0"/>
              <a:t>3- </a:t>
            </a:r>
            <a:r>
              <a:rPr lang="es-CO" dirty="0" smtClean="0"/>
              <a:t>Caracterización/tipologías de los Centros dentro del Sistema Nacional Brasilero de </a:t>
            </a:r>
            <a:r>
              <a:rPr lang="es-CO" dirty="0" err="1" smtClean="0"/>
              <a:t>CTeI</a:t>
            </a:r>
            <a:r>
              <a:rPr lang="es-CO" dirty="0" smtClean="0"/>
              <a:t>: estructura física, recurso humano, financiación, articulación sectorial y producción (investigación, desarrollo tecnológico e innovación).</a:t>
            </a:r>
            <a:r>
              <a:rPr lang="pt-BR" dirty="0" smtClean="0"/>
              <a:t/>
            </a:r>
            <a:br>
              <a:rPr lang="pt-BR" dirty="0" smtClean="0"/>
            </a:br>
            <a:endParaRPr lang="pt-B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smtClean="0"/>
              <a:t>Principales Órganos</a:t>
            </a:r>
            <a:endParaRPr lang="es-CO"/>
          </a:p>
        </p:txBody>
      </p:sp>
      <p:sp>
        <p:nvSpPr>
          <p:cNvPr id="3" name="Espaço Reservado para Conteúdo 2"/>
          <p:cNvSpPr>
            <a:spLocks noGrp="1"/>
          </p:cNvSpPr>
          <p:nvPr>
            <p:ph idx="1"/>
          </p:nvPr>
        </p:nvSpPr>
        <p:spPr>
          <a:xfrm>
            <a:off x="457200" y="2852936"/>
            <a:ext cx="8229600" cy="3456424"/>
          </a:xfrm>
        </p:spPr>
        <p:txBody>
          <a:bodyPr/>
          <a:lstStyle/>
          <a:p>
            <a:r>
              <a:rPr lang="es-CO" dirty="0" smtClean="0"/>
              <a:t>Ministerio de Ciencia, Tecnología y Innovación (creado – por última vez – en 1992)</a:t>
            </a:r>
          </a:p>
          <a:p>
            <a:endParaRPr lang="es-CO" dirty="0" smtClean="0"/>
          </a:p>
          <a:p>
            <a:r>
              <a:rPr lang="es-CO" dirty="0" smtClean="0"/>
              <a:t>Consejo Nacional de Ciencia y Tecnología –CCT (creado en 1992 y reestructurado en 1996)</a:t>
            </a:r>
            <a:endParaRPr lang="es-CO"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Particularidad</a:t>
            </a:r>
            <a:r>
              <a:rPr lang="pt-BR" dirty="0" smtClean="0"/>
              <a:t> de </a:t>
            </a:r>
            <a:r>
              <a:rPr lang="pt-BR" dirty="0" err="1" smtClean="0"/>
              <a:t>los</a:t>
            </a:r>
            <a:r>
              <a:rPr lang="pt-BR" dirty="0" smtClean="0"/>
              <a:t> centros </a:t>
            </a:r>
            <a:r>
              <a:rPr lang="pt-BR" dirty="0" err="1" smtClean="0"/>
              <a:t>en</a:t>
            </a:r>
            <a:r>
              <a:rPr lang="pt-BR" dirty="0" smtClean="0"/>
              <a:t> </a:t>
            </a:r>
            <a:r>
              <a:rPr lang="pt-BR" dirty="0" err="1" smtClean="0"/>
              <a:t>la</a:t>
            </a:r>
            <a:r>
              <a:rPr lang="pt-BR" dirty="0" smtClean="0"/>
              <a:t> </a:t>
            </a:r>
            <a:r>
              <a:rPr lang="pt-BR" dirty="0" err="1" smtClean="0"/>
              <a:t>formación</a:t>
            </a:r>
            <a:r>
              <a:rPr lang="pt-BR" dirty="0" smtClean="0"/>
              <a:t> de recursos humanos:</a:t>
            </a:r>
            <a:endParaRPr lang="pt-BR" dirty="0"/>
          </a:p>
        </p:txBody>
      </p:sp>
      <p:sp>
        <p:nvSpPr>
          <p:cNvPr id="3" name="Espaço Reservado para Conteúdo 2"/>
          <p:cNvSpPr>
            <a:spLocks noGrp="1"/>
          </p:cNvSpPr>
          <p:nvPr>
            <p:ph idx="1"/>
          </p:nvPr>
        </p:nvSpPr>
        <p:spPr>
          <a:xfrm>
            <a:off x="457200" y="1600200"/>
            <a:ext cx="8229600" cy="4925144"/>
          </a:xfrm>
        </p:spPr>
        <p:txBody>
          <a:bodyPr>
            <a:normAutofit fontScale="92500"/>
          </a:bodyPr>
          <a:lstStyle/>
          <a:p>
            <a:endParaRPr lang="es-CO" dirty="0" smtClean="0"/>
          </a:p>
          <a:p>
            <a:r>
              <a:rPr lang="es-CO" dirty="0" smtClean="0"/>
              <a:t>Los Centros de Investigación tienen papel fundamental en la formación de recursos humanos de alto nivel;</a:t>
            </a:r>
          </a:p>
          <a:p>
            <a:endParaRPr lang="es-CO" dirty="0" smtClean="0"/>
          </a:p>
          <a:p>
            <a:r>
              <a:rPr lang="es-CO" dirty="0" smtClean="0"/>
              <a:t>Los cursos son evaluados y casi siempre cuestionados por la “Comisión </a:t>
            </a:r>
            <a:r>
              <a:rPr lang="es-CO" dirty="0" err="1" smtClean="0"/>
              <a:t>Tundisi</a:t>
            </a:r>
            <a:r>
              <a:rPr lang="es-CO" dirty="0" smtClean="0"/>
              <a:t>”, con base en el principio de que “la pos graduación ofrecida por los institutos de gobierno debe atender áreas no cubiertas por las universidades o ser mejores que las ofrecidas por ellas”</a:t>
            </a:r>
            <a:endParaRPr lang="pt-B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b="0" dirty="0" smtClean="0"/>
              <a:t/>
            </a:r>
            <a:br>
              <a:rPr lang="es-CO" b="0" dirty="0" smtClean="0"/>
            </a:br>
            <a:r>
              <a:rPr lang="es-CO" b="0" dirty="0" smtClean="0"/>
              <a:t>Centro Brasileño de Investigaciones Físicas - CBPF.</a:t>
            </a:r>
            <a:r>
              <a:rPr lang="pt-BR" dirty="0" smtClean="0"/>
              <a:t/>
            </a:r>
            <a:br>
              <a:rPr lang="pt-BR" dirty="0" smtClean="0"/>
            </a:br>
            <a:endParaRPr lang="pt-BR" dirty="0"/>
          </a:p>
        </p:txBody>
      </p:sp>
      <p:sp>
        <p:nvSpPr>
          <p:cNvPr id="3" name="Espaço Reservado para Conteúdo 2"/>
          <p:cNvSpPr>
            <a:spLocks noGrp="1"/>
          </p:cNvSpPr>
          <p:nvPr>
            <p:ph idx="1"/>
          </p:nvPr>
        </p:nvSpPr>
        <p:spPr>
          <a:xfrm>
            <a:off x="457200" y="1600200"/>
            <a:ext cx="8229600" cy="4997152"/>
          </a:xfrm>
        </p:spPr>
        <p:txBody>
          <a:bodyPr>
            <a:normAutofit fontScale="85000" lnSpcReduction="10000"/>
          </a:bodyPr>
          <a:lstStyle/>
          <a:p>
            <a:pPr algn="just"/>
            <a:r>
              <a:rPr lang="es-CO" dirty="0" smtClean="0"/>
              <a:t>Primera organización en actuar en el área de pos grado en física, siendo además la primera en recibir autorización gubernamental para la concesión de diplomas de Doctor y Maestro en 1971;</a:t>
            </a:r>
          </a:p>
          <a:p>
            <a:pPr algn="just"/>
            <a:r>
              <a:rPr lang="es-CO" dirty="0" smtClean="0"/>
              <a:t>Se viene destacando por la participación en proyectos de colaboración internacional;</a:t>
            </a:r>
          </a:p>
          <a:p>
            <a:pPr algn="just"/>
            <a:r>
              <a:rPr lang="es-CO" dirty="0" smtClean="0"/>
              <a:t>Posee más de 22 laboratorios dentro de los que se destacan: Laboratorios de Difracción de Rayos X, Laboratorios de Resonancia Magnética Nuclear, Laboratorios de Superficies y Laboratorios de </a:t>
            </a:r>
            <a:r>
              <a:rPr lang="es-CO" dirty="0" err="1" smtClean="0"/>
              <a:t>Nanociencia</a:t>
            </a:r>
            <a:r>
              <a:rPr lang="es-CO" dirty="0" smtClean="0"/>
              <a:t> y Nanotecnología, entre otros.</a:t>
            </a:r>
            <a:endParaRPr lang="pt-BR" dirty="0" smtClean="0"/>
          </a:p>
          <a:p>
            <a:pPr algn="just"/>
            <a:r>
              <a:rPr lang="es-CO" dirty="0" smtClean="0"/>
              <a:t>Está Ubicado en Río de Janeiro y sus recursos humanos están compuestos por 61 Investigadores, 22 Tecnólogos, 13 Analistas, 25 Técnicos y 36 Asistentes.</a:t>
            </a:r>
            <a:endParaRPr lang="pt-BR" dirty="0" smtClean="0"/>
          </a:p>
          <a:p>
            <a:endParaRPr lang="pt-B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b="0" dirty="0" smtClean="0"/>
              <a:t/>
            </a:r>
            <a:br>
              <a:rPr lang="es-CO" b="0" dirty="0" smtClean="0"/>
            </a:br>
            <a:r>
              <a:rPr lang="es-CO" b="0" dirty="0" smtClean="0"/>
              <a:t>Centro de Tecnología de la Información Renato </a:t>
            </a:r>
            <a:r>
              <a:rPr lang="es-CO" b="0" dirty="0" err="1" smtClean="0"/>
              <a:t>Archer</a:t>
            </a:r>
            <a:r>
              <a:rPr lang="es-CO" b="0" dirty="0" smtClean="0"/>
              <a:t> – CTI.</a:t>
            </a:r>
            <a:r>
              <a:rPr lang="pt-BR" dirty="0" smtClean="0"/>
              <a:t/>
            </a:r>
            <a:br>
              <a:rPr lang="pt-BR" dirty="0" smtClean="0"/>
            </a:br>
            <a:endParaRPr lang="pt-BR" dirty="0"/>
          </a:p>
        </p:txBody>
      </p:sp>
      <p:sp>
        <p:nvSpPr>
          <p:cNvPr id="3" name="Espaço Reservado para Conteúdo 2"/>
          <p:cNvSpPr>
            <a:spLocks noGrp="1"/>
          </p:cNvSpPr>
          <p:nvPr>
            <p:ph idx="1"/>
          </p:nvPr>
        </p:nvSpPr>
        <p:spPr>
          <a:xfrm>
            <a:off x="457200" y="1600200"/>
            <a:ext cx="8229600" cy="5257800"/>
          </a:xfrm>
        </p:spPr>
        <p:txBody>
          <a:bodyPr>
            <a:normAutofit fontScale="77500" lnSpcReduction="20000"/>
          </a:bodyPr>
          <a:lstStyle/>
          <a:p>
            <a:pPr algn="just"/>
            <a:r>
              <a:rPr lang="es-CO" dirty="0" smtClean="0"/>
              <a:t>Inaugurado en 1982, en </a:t>
            </a:r>
            <a:r>
              <a:rPr lang="es-CO" dirty="0" err="1" smtClean="0"/>
              <a:t>Campinas</a:t>
            </a:r>
            <a:r>
              <a:rPr lang="es-CO" dirty="0" smtClean="0"/>
              <a:t>, cuenta con cerca de 280 investigadores que actúan en 10 laboratorios, el CTI dispone de una infraestructura altamente especializada, concebida y constantemente modernizada para soportar las actividades que buscan la generación de innovación en bienes y servicios de Tecnologías de la Información;</a:t>
            </a:r>
          </a:p>
          <a:p>
            <a:pPr algn="just"/>
            <a:r>
              <a:rPr lang="es-CO" dirty="0" smtClean="0"/>
              <a:t>Contribuyó con diversas conquistas pioneras para la sociedad brasileña: desarrollo del primer sistema de ignición electrónica genuinamente nacional, primer proyecto de un marca pasos cardiaco brasileño y primera demostración de un sistema de votación electrónica. </a:t>
            </a:r>
          </a:p>
          <a:p>
            <a:pPr algn="just"/>
            <a:r>
              <a:rPr lang="es-CO" dirty="0" smtClean="0"/>
              <a:t>Se destacan también el desarrollo de vehículos aéreos no tripulados, la creación de metodologías para evaluar la calidad de producto de software, la aplicación de tecnologías tridimensionales en la industria, la elaboración rápida de prototipos para la planeación de cirugías, el apoyo al perfeccionamiento de la urna electrónica, entre otros logros.</a:t>
            </a:r>
            <a:endParaRPr lang="pt-BR" dirty="0" smtClean="0"/>
          </a:p>
          <a:p>
            <a:endParaRPr lang="pt-BR" dirty="0" smtClean="0"/>
          </a:p>
          <a:p>
            <a:endParaRPr lang="pt-B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b="0" dirty="0" smtClean="0"/>
              <a:t>Centro de Tecnología Mineral – CETEM</a:t>
            </a:r>
            <a:endParaRPr lang="pt-BR" b="0" dirty="0"/>
          </a:p>
        </p:txBody>
      </p:sp>
      <p:sp>
        <p:nvSpPr>
          <p:cNvPr id="3" name="Espaço Reservado para Conteúdo 2"/>
          <p:cNvSpPr>
            <a:spLocks noGrp="1"/>
          </p:cNvSpPr>
          <p:nvPr>
            <p:ph idx="1"/>
          </p:nvPr>
        </p:nvSpPr>
        <p:spPr>
          <a:xfrm>
            <a:off x="0" y="1600200"/>
            <a:ext cx="8686800" cy="4925144"/>
          </a:xfrm>
        </p:spPr>
        <p:txBody>
          <a:bodyPr>
            <a:normAutofit fontScale="85000" lnSpcReduction="20000"/>
          </a:bodyPr>
          <a:lstStyle/>
          <a:p>
            <a:pPr algn="just"/>
            <a:endParaRPr lang="es-CO" dirty="0" smtClean="0"/>
          </a:p>
          <a:p>
            <a:pPr algn="just"/>
            <a:r>
              <a:rPr lang="es-CO" dirty="0" smtClean="0"/>
              <a:t>Fundado en 1978, actúa en el desarrollo de tecnología para el uso sustentable de los recursos minerales brasileños, con enfoque en la innovación tecnológica para el sector minero metalúrgico;</a:t>
            </a:r>
          </a:p>
          <a:p>
            <a:pPr algn="just"/>
            <a:r>
              <a:rPr lang="es-CO" dirty="0" smtClean="0"/>
              <a:t>El cuadro actual de recursos humanos de la institución está compuesto por 380 colaboradores, incluyendo 60 investigadores, 50 becados de iniciación científica y 40 alumnos de maestría y doctorado, en asociación con universidades; </a:t>
            </a:r>
          </a:p>
          <a:p>
            <a:pPr algn="just"/>
            <a:r>
              <a:rPr lang="es-CO" dirty="0" smtClean="0"/>
              <a:t>Está situado en un área de 60.000 m</a:t>
            </a:r>
            <a:r>
              <a:rPr lang="es-CO" baseline="30000" dirty="0" smtClean="0"/>
              <a:t>2</a:t>
            </a:r>
            <a:r>
              <a:rPr lang="es-CO" dirty="0" smtClean="0"/>
              <a:t>, de los cuales 21.000 m</a:t>
            </a:r>
            <a:r>
              <a:rPr lang="es-CO" baseline="30000" dirty="0" smtClean="0"/>
              <a:t>2</a:t>
            </a:r>
            <a:r>
              <a:rPr lang="es-CO" dirty="0" smtClean="0"/>
              <a:t> se encuentran en el campus de la Universidad Federal de Rio de Janeiro; y</a:t>
            </a:r>
          </a:p>
          <a:p>
            <a:pPr algn="just"/>
            <a:r>
              <a:rPr lang="es-CO" dirty="0" smtClean="0"/>
              <a:t>Dispone de 18 laboratorios y cuatro plantas de energía piloto, además de una biblioteca especializada.</a:t>
            </a:r>
            <a:endParaRPr lang="pt-BR" dirty="0" smtClean="0"/>
          </a:p>
          <a:p>
            <a:endParaRPr lang="pt-B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b="0" dirty="0" smtClean="0"/>
              <a:t/>
            </a:r>
            <a:br>
              <a:rPr lang="es-CO" b="0" dirty="0" smtClean="0"/>
            </a:br>
            <a:r>
              <a:rPr lang="es-CO" b="0" dirty="0" smtClean="0"/>
              <a:t>Instituto Nacional de lo </a:t>
            </a:r>
            <a:r>
              <a:rPr lang="es-CO" b="0" dirty="0" err="1" smtClean="0"/>
              <a:t>Semi</a:t>
            </a:r>
            <a:r>
              <a:rPr lang="es-CO" b="0" dirty="0" smtClean="0"/>
              <a:t>-Árido – INSA.</a:t>
            </a:r>
            <a:r>
              <a:rPr lang="pt-BR" dirty="0" smtClean="0"/>
              <a:t/>
            </a:r>
            <a:br>
              <a:rPr lang="pt-BR" dirty="0" smtClean="0"/>
            </a:br>
            <a:endParaRPr lang="pt-BR" dirty="0"/>
          </a:p>
        </p:txBody>
      </p:sp>
      <p:sp>
        <p:nvSpPr>
          <p:cNvPr id="3" name="Espaço Reservado para Conteúdo 2"/>
          <p:cNvSpPr>
            <a:spLocks noGrp="1"/>
          </p:cNvSpPr>
          <p:nvPr>
            <p:ph idx="1"/>
          </p:nvPr>
        </p:nvSpPr>
        <p:spPr/>
        <p:txBody>
          <a:bodyPr/>
          <a:lstStyle/>
          <a:p>
            <a:r>
              <a:rPr lang="es-CO" dirty="0" smtClean="0"/>
              <a:t>Fundado en abril de 2004, su complejo administrativo funciona desde noviembre de 2011 en nuevas y modernas instalaciones ubicadas en </a:t>
            </a:r>
            <a:r>
              <a:rPr lang="es-CO" dirty="0" err="1" smtClean="0"/>
              <a:t>Campina</a:t>
            </a:r>
            <a:r>
              <a:rPr lang="es-CO" dirty="0" smtClean="0"/>
              <a:t> Grande (Paraíba); </a:t>
            </a:r>
          </a:p>
          <a:p>
            <a:r>
              <a:rPr lang="es-CO" dirty="0" smtClean="0"/>
              <a:t>Inversiones de cerca de R$ 6,5 millones (USD 3 millones); </a:t>
            </a:r>
          </a:p>
          <a:p>
            <a:r>
              <a:rPr lang="es-CO" dirty="0" smtClean="0"/>
              <a:t>Complejo de casi 3.000 m</a:t>
            </a:r>
            <a:r>
              <a:rPr lang="es-CO" baseline="30000" dirty="0" smtClean="0"/>
              <a:t>2</a:t>
            </a:r>
            <a:r>
              <a:rPr lang="es-CO" dirty="0" smtClean="0"/>
              <a:t> de área total construida, incluyendo seis bloques horizontales que concentran funciones administrativas y de investigación.</a:t>
            </a:r>
            <a:endParaRPr lang="pt-B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34082"/>
          </a:xfrm>
        </p:spPr>
        <p:txBody>
          <a:bodyPr>
            <a:normAutofit fontScale="90000"/>
          </a:bodyPr>
          <a:lstStyle/>
          <a:p>
            <a:r>
              <a:rPr lang="es-CO" b="0" dirty="0" smtClean="0"/>
              <a:t/>
            </a:r>
            <a:br>
              <a:rPr lang="es-CO" b="0" dirty="0" smtClean="0"/>
            </a:br>
            <a:r>
              <a:rPr lang="es-CO" b="0" dirty="0" smtClean="0"/>
              <a:t/>
            </a:r>
            <a:br>
              <a:rPr lang="es-CO" b="0" dirty="0" smtClean="0"/>
            </a:br>
            <a:r>
              <a:rPr lang="es-CO" sz="3000" b="0" dirty="0" smtClean="0"/>
              <a:t>Instituto Nacional de Investigaciones de la Amazonía - INPA.</a:t>
            </a:r>
            <a:r>
              <a:rPr lang="pt-BR" dirty="0" smtClean="0"/>
              <a:t/>
            </a:r>
            <a:br>
              <a:rPr lang="pt-BR" dirty="0" smtClean="0"/>
            </a:br>
            <a:endParaRPr lang="pt-BR" dirty="0"/>
          </a:p>
        </p:txBody>
      </p:sp>
      <p:sp>
        <p:nvSpPr>
          <p:cNvPr id="3" name="Espaço Reservado para Conteúdo 2"/>
          <p:cNvSpPr>
            <a:spLocks noGrp="1"/>
          </p:cNvSpPr>
          <p:nvPr>
            <p:ph idx="1"/>
          </p:nvPr>
        </p:nvSpPr>
        <p:spPr>
          <a:xfrm>
            <a:off x="0" y="908720"/>
            <a:ext cx="8697144" cy="5949280"/>
          </a:xfrm>
        </p:spPr>
        <p:txBody>
          <a:bodyPr>
            <a:normAutofit fontScale="85000" lnSpcReduction="20000"/>
          </a:bodyPr>
          <a:lstStyle/>
          <a:p>
            <a:endParaRPr lang="pt-BR" dirty="0" smtClean="0"/>
          </a:p>
          <a:p>
            <a:endParaRPr lang="es-CO" dirty="0" smtClean="0"/>
          </a:p>
          <a:p>
            <a:pPr algn="just"/>
            <a:r>
              <a:rPr lang="es-CO" dirty="0" smtClean="0"/>
              <a:t>Creado en 1952, el INPA ha realizado estudios e investigaciones científicas en busca del desarrollo y la mejora de las condiciones de vida de la región amazónica, contribuyendo con informaciones relevantes sobre los ecosistemas regionales, particularmente sobre el origen, la preservación y el uso sustentable de la biodiversidad;</a:t>
            </a:r>
          </a:p>
          <a:p>
            <a:pPr algn="just"/>
            <a:r>
              <a:rPr lang="es-CO" dirty="0" smtClean="0"/>
              <a:t>Sede en el área urbana de </a:t>
            </a:r>
            <a:r>
              <a:rPr lang="es-CO" dirty="0" err="1" smtClean="0"/>
              <a:t>Manaus</a:t>
            </a:r>
            <a:r>
              <a:rPr lang="es-CO" dirty="0" smtClean="0"/>
              <a:t>, distribuida en tres </a:t>
            </a:r>
            <a:r>
              <a:rPr lang="es-CO" dirty="0" err="1" smtClean="0"/>
              <a:t>campi</a:t>
            </a:r>
            <a:r>
              <a:rPr lang="es-CO" dirty="0" smtClean="0"/>
              <a:t>, que sumados completan un área de 379.868,41m</a:t>
            </a:r>
            <a:r>
              <a:rPr lang="es-CO" baseline="30000" dirty="0" smtClean="0"/>
              <a:t>2</a:t>
            </a:r>
            <a:r>
              <a:rPr lang="es-CO" dirty="0" smtClean="0"/>
              <a:t>. Cuenta además con tres reservas forestales y dos biológicas, cuatro estaciones experimentales, dos bases fluctuantes de investigación, un laboratorio fluctuante y un barco de investigación.</a:t>
            </a:r>
            <a:endParaRPr lang="pt-BR" dirty="0" smtClean="0"/>
          </a:p>
          <a:p>
            <a:pPr algn="just"/>
            <a:r>
              <a:rPr lang="es-CO" dirty="0" smtClean="0"/>
              <a:t>Sus recursos humanos están compuestos por 200 investigadores, 36 tecnólogos, 272 técnicos, 1 auxiliar técnico, 32 analistas, 167 asistentes administrativos, 173 asistentes de Ciencia y Tecnología y 1 especialista de nivel superior.</a:t>
            </a:r>
            <a:endParaRPr lang="pt-B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74642"/>
          </a:xfrm>
        </p:spPr>
        <p:txBody>
          <a:bodyPr>
            <a:normAutofit/>
          </a:bodyPr>
          <a:lstStyle/>
          <a:p>
            <a:r>
              <a:rPr lang="es-CO" dirty="0" smtClean="0"/>
              <a:t>4- Política de financiación de los Centros (recursos competitivos, no competitivo, financiación directa, otros).</a:t>
            </a:r>
            <a:r>
              <a:rPr lang="pt-BR" dirty="0" smtClean="0"/>
              <a:t/>
            </a:r>
            <a:br>
              <a:rPr lang="pt-BR" dirty="0" smtClean="0"/>
            </a:br>
            <a:endParaRPr lang="pt-B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
            </a:r>
            <a:br>
              <a:rPr lang="pt-BR" dirty="0" smtClean="0"/>
            </a:br>
            <a:r>
              <a:rPr lang="pt-BR" dirty="0" err="1" smtClean="0"/>
              <a:t>Principales</a:t>
            </a:r>
            <a:r>
              <a:rPr lang="pt-BR" dirty="0" smtClean="0"/>
              <a:t> agencias de fomento (financiamentos competitivos y no competitivos)</a:t>
            </a:r>
            <a:endParaRPr lang="pt-BR" dirty="0"/>
          </a:p>
        </p:txBody>
      </p:sp>
      <p:sp>
        <p:nvSpPr>
          <p:cNvPr id="3" name="Espaço Reservado para Conteúdo 2"/>
          <p:cNvSpPr>
            <a:spLocks noGrp="1"/>
          </p:cNvSpPr>
          <p:nvPr>
            <p:ph idx="1"/>
          </p:nvPr>
        </p:nvSpPr>
        <p:spPr/>
        <p:txBody>
          <a:bodyPr/>
          <a:lstStyle/>
          <a:p>
            <a:endParaRPr lang="es-CO" dirty="0" smtClean="0"/>
          </a:p>
          <a:p>
            <a:endParaRPr lang="es-CO" dirty="0" smtClean="0"/>
          </a:p>
          <a:p>
            <a:r>
              <a:rPr lang="es-CO" dirty="0" smtClean="0"/>
              <a:t>La Agencia Financiadora de Estudios y Proyectos (FINEP); y </a:t>
            </a:r>
          </a:p>
          <a:p>
            <a:endParaRPr lang="es-CO" dirty="0" smtClean="0"/>
          </a:p>
          <a:p>
            <a:r>
              <a:rPr lang="es-CO" dirty="0" smtClean="0"/>
              <a:t>El Consejo Nacional de Desarrollo Científico y Tecnológico (</a:t>
            </a:r>
            <a:r>
              <a:rPr lang="es-CO" dirty="0" err="1" smtClean="0"/>
              <a:t>CNPq</a:t>
            </a:r>
            <a:r>
              <a:rPr lang="es-CO" dirty="0" smtClean="0"/>
              <a:t>)</a:t>
            </a:r>
            <a:endParaRPr lang="pt-B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
            </a:r>
            <a:br>
              <a:rPr lang="es-CO" dirty="0" smtClean="0"/>
            </a:br>
            <a:r>
              <a:rPr lang="es-CO" dirty="0" smtClean="0"/>
              <a:t/>
            </a:r>
            <a:br>
              <a:rPr lang="es-CO" dirty="0" smtClean="0"/>
            </a:br>
            <a:r>
              <a:rPr lang="es-CO" dirty="0" smtClean="0"/>
              <a:t>El Consejo Nacional de Desarrollo Científico y Tecnológico (</a:t>
            </a:r>
            <a:r>
              <a:rPr lang="es-CO" dirty="0" err="1" smtClean="0"/>
              <a:t>CNPq</a:t>
            </a:r>
            <a:r>
              <a:rPr lang="es-CO" dirty="0" smtClean="0"/>
              <a:t>)</a:t>
            </a:r>
            <a:r>
              <a:rPr lang="pt-BR" dirty="0" smtClean="0"/>
              <a:t/>
            </a:r>
            <a:br>
              <a:rPr lang="pt-BR" dirty="0" smtClean="0"/>
            </a:br>
            <a:endParaRPr lang="pt-BR" dirty="0"/>
          </a:p>
        </p:txBody>
      </p:sp>
      <p:sp>
        <p:nvSpPr>
          <p:cNvPr id="3" name="Espaço Reservado para Conteúdo 2"/>
          <p:cNvSpPr>
            <a:spLocks noGrp="1"/>
          </p:cNvSpPr>
          <p:nvPr>
            <p:ph idx="1"/>
          </p:nvPr>
        </p:nvSpPr>
        <p:spPr/>
        <p:txBody>
          <a:bodyPr/>
          <a:lstStyle/>
          <a:p>
            <a:endParaRPr lang="pt-BR" dirty="0" smtClean="0"/>
          </a:p>
          <a:p>
            <a:endParaRPr lang="pt-BR" dirty="0" smtClean="0"/>
          </a:p>
          <a:p>
            <a:r>
              <a:rPr lang="pt-BR" dirty="0" err="1" smtClean="0"/>
              <a:t>Creado</a:t>
            </a:r>
            <a:r>
              <a:rPr lang="pt-BR" dirty="0" smtClean="0"/>
              <a:t> </a:t>
            </a:r>
            <a:r>
              <a:rPr lang="pt-BR" dirty="0" err="1" smtClean="0"/>
              <a:t>en</a:t>
            </a:r>
            <a:r>
              <a:rPr lang="pt-BR" dirty="0" smtClean="0"/>
              <a:t> 1959;</a:t>
            </a:r>
          </a:p>
          <a:p>
            <a:endParaRPr lang="pt-BR" dirty="0" smtClean="0"/>
          </a:p>
          <a:p>
            <a:r>
              <a:rPr lang="es-CO" dirty="0" smtClean="0"/>
              <a:t>Para la ejecución de sus atribuciones la agencia actúa en dos frentes primordiales: La formación y calificación de recursos humanos y el fomento a la investigación.</a:t>
            </a:r>
            <a:endParaRPr lang="pt-BR" dirty="0" smtClean="0"/>
          </a:p>
          <a:p>
            <a:endParaRPr lang="pt-B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Mecanismos y instrumentos </a:t>
            </a:r>
            <a:r>
              <a:rPr lang="pt-BR" dirty="0" err="1" smtClean="0"/>
              <a:t>del</a:t>
            </a:r>
            <a:r>
              <a:rPr lang="pt-BR" dirty="0" smtClean="0"/>
              <a:t> CNPq:</a:t>
            </a:r>
            <a:endParaRPr lang="pt-BR" dirty="0"/>
          </a:p>
        </p:txBody>
      </p:sp>
      <p:sp>
        <p:nvSpPr>
          <p:cNvPr id="3" name="Espaço Reservado para Conteúdo 2"/>
          <p:cNvSpPr>
            <a:spLocks noGrp="1"/>
          </p:cNvSpPr>
          <p:nvPr>
            <p:ph idx="1"/>
          </p:nvPr>
        </p:nvSpPr>
        <p:spPr/>
        <p:txBody>
          <a:bodyPr/>
          <a:lstStyle/>
          <a:p>
            <a:endParaRPr lang="es-CO" dirty="0" smtClean="0"/>
          </a:p>
          <a:p>
            <a:endParaRPr lang="es-CO" dirty="0" smtClean="0"/>
          </a:p>
          <a:p>
            <a:pPr algn="just"/>
            <a:r>
              <a:rPr lang="es-CO" dirty="0" smtClean="0"/>
              <a:t>3 mecanismos: a) calendario anual de actividades; b) el concurso público por medio de convocatorias; y c) las acciones especiales, que comprenden convenios y asociaciones;</a:t>
            </a:r>
          </a:p>
          <a:p>
            <a:pPr algn="just"/>
            <a:endParaRPr lang="es-CO" dirty="0" smtClean="0"/>
          </a:p>
          <a:p>
            <a:pPr algn="just"/>
            <a:r>
              <a:rPr lang="es-CO" dirty="0" smtClean="0"/>
              <a:t>2 instrumentos: becas y auxilios financieros</a:t>
            </a:r>
            <a:endParaRPr lang="pt-B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548680"/>
            <a:ext cx="8229600" cy="1642194"/>
          </a:xfrm>
        </p:spPr>
        <p:txBody>
          <a:bodyPr>
            <a:normAutofit fontScale="90000"/>
          </a:bodyPr>
          <a:lstStyle/>
          <a:p>
            <a:r>
              <a:rPr lang="es-CO" dirty="0" smtClean="0"/>
              <a:t>- Consejo Nacional de Ciencia y Tecnología – CCT (creado en 1992 y reestructurado en 1996)</a:t>
            </a:r>
            <a:br>
              <a:rPr lang="es-CO" dirty="0" smtClean="0"/>
            </a:br>
            <a:endParaRPr lang="pt-BR" dirty="0"/>
          </a:p>
        </p:txBody>
      </p:sp>
      <p:sp>
        <p:nvSpPr>
          <p:cNvPr id="3" name="Espaço Reservado para Conteúdo 2"/>
          <p:cNvSpPr>
            <a:spLocks noGrp="1"/>
          </p:cNvSpPr>
          <p:nvPr>
            <p:ph idx="1"/>
          </p:nvPr>
        </p:nvSpPr>
        <p:spPr/>
        <p:txBody>
          <a:bodyPr/>
          <a:lstStyle/>
          <a:p>
            <a:endParaRPr lang="pt-BR" dirty="0" smtClean="0"/>
          </a:p>
          <a:p>
            <a:endParaRPr lang="pt-BR" dirty="0" smtClean="0"/>
          </a:p>
          <a:p>
            <a:pPr algn="just"/>
            <a:r>
              <a:rPr lang="es-CO" dirty="0" smtClean="0"/>
              <a:t>Según la Ley 9257 del 9 de Enero de 1996, el CCT es el “Órgano de asesoramiento superior del Presidente de la República para la formulación e implementación de la política nacional de desarrollo científico y tecnológico” y la secretaría del Consejo es ejercida por el Ministerio de Ciencia y Tecnología. </a:t>
            </a:r>
            <a:endParaRPr lang="pt-BR" dirty="0" smtClean="0"/>
          </a:p>
          <a:p>
            <a:endParaRPr lang="pt-B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Becas </a:t>
            </a:r>
            <a:r>
              <a:rPr lang="pt-BR" dirty="0" err="1" smtClean="0"/>
              <a:t>del</a:t>
            </a:r>
            <a:r>
              <a:rPr lang="pt-BR" dirty="0" smtClean="0"/>
              <a:t> CNPq</a:t>
            </a:r>
            <a:endParaRPr lang="pt-BR" dirty="0"/>
          </a:p>
        </p:txBody>
      </p:sp>
      <p:sp>
        <p:nvSpPr>
          <p:cNvPr id="3" name="Espaço Reservado para Conteúdo 2"/>
          <p:cNvSpPr>
            <a:spLocks noGrp="1"/>
          </p:cNvSpPr>
          <p:nvPr>
            <p:ph idx="1"/>
          </p:nvPr>
        </p:nvSpPr>
        <p:spPr>
          <a:xfrm>
            <a:off x="0" y="1600200"/>
            <a:ext cx="8686800" cy="5257800"/>
          </a:xfrm>
        </p:spPr>
        <p:txBody>
          <a:bodyPr>
            <a:normAutofit fontScale="85000" lnSpcReduction="20000"/>
          </a:bodyPr>
          <a:lstStyle/>
          <a:p>
            <a:pPr algn="just"/>
            <a:r>
              <a:rPr lang="es-CO" dirty="0" smtClean="0"/>
              <a:t>El </a:t>
            </a:r>
            <a:r>
              <a:rPr lang="es-CO" dirty="0" err="1" smtClean="0"/>
              <a:t>CNPq</a:t>
            </a:r>
            <a:r>
              <a:rPr lang="es-CO" dirty="0" smtClean="0"/>
              <a:t> mantiene el Programa Institucional de Becas de Iniciación Científica (PIBIC) actualmente con 23.983 becas distribuidas en 310 instituciones, además de las 3.000 becas concedidas directamente a los orientadores.</a:t>
            </a:r>
          </a:p>
          <a:p>
            <a:pPr algn="just">
              <a:buNone/>
            </a:pPr>
            <a:r>
              <a:rPr lang="es-CO" dirty="0" smtClean="0"/>
              <a:t> </a:t>
            </a:r>
          </a:p>
          <a:p>
            <a:pPr algn="just"/>
            <a:r>
              <a:rPr lang="es-CO" dirty="0" smtClean="0"/>
              <a:t>En la pos graduación, mantiene 10.786 becas de maestría y 9.713 de doctorado, además de más de 2.000 becas concedidas directamente a los interesados. </a:t>
            </a:r>
          </a:p>
          <a:p>
            <a:pPr algn="just"/>
            <a:endParaRPr lang="es-CO" dirty="0" smtClean="0"/>
          </a:p>
          <a:p>
            <a:pPr algn="just"/>
            <a:r>
              <a:rPr lang="es-CO" dirty="0" smtClean="0"/>
              <a:t>Mantiene todavía un programa de becas en el exterior con más de 600 beneficiarios de doctorado pleno, doctorado </a:t>
            </a:r>
            <a:r>
              <a:rPr lang="es-CO" i="1" dirty="0" smtClean="0"/>
              <a:t>sándwich</a:t>
            </a:r>
            <a:r>
              <a:rPr lang="es-CO" dirty="0" smtClean="0"/>
              <a:t>, pos doctorado y pasantía plena.</a:t>
            </a:r>
          </a:p>
          <a:p>
            <a:pPr algn="just"/>
            <a:endParaRPr lang="es-CO" dirty="0" smtClean="0"/>
          </a:p>
          <a:p>
            <a:pPr algn="just"/>
            <a:r>
              <a:rPr lang="es-CO" dirty="0" smtClean="0"/>
              <a:t>Con el fin de insertar personal calificado en el mercado, la institución ofrece varias modalidades de becas, tanto en el área científica como en la tecnológica.</a:t>
            </a:r>
            <a:endParaRPr lang="pt-BR" dirty="0" smtClean="0"/>
          </a:p>
          <a:p>
            <a:endParaRPr lang="pt-B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CNPq como agencia de fomento:</a:t>
            </a:r>
            <a:endParaRPr lang="pt-BR" dirty="0"/>
          </a:p>
        </p:txBody>
      </p:sp>
      <p:sp>
        <p:nvSpPr>
          <p:cNvPr id="3" name="Espaço Reservado para Conteúdo 2"/>
          <p:cNvSpPr>
            <a:spLocks noGrp="1"/>
          </p:cNvSpPr>
          <p:nvPr>
            <p:ph idx="1"/>
          </p:nvPr>
        </p:nvSpPr>
        <p:spPr>
          <a:xfrm>
            <a:off x="0" y="1600200"/>
            <a:ext cx="9144000" cy="5257800"/>
          </a:xfrm>
        </p:spPr>
        <p:txBody>
          <a:bodyPr>
            <a:normAutofit fontScale="85000" lnSpcReduction="10000"/>
          </a:bodyPr>
          <a:lstStyle/>
          <a:p>
            <a:r>
              <a:rPr lang="es-CO" dirty="0" smtClean="0"/>
              <a:t>El </a:t>
            </a:r>
            <a:r>
              <a:rPr lang="es-CO" dirty="0" err="1" smtClean="0"/>
              <a:t>CNPq</a:t>
            </a:r>
            <a:r>
              <a:rPr lang="es-CO" dirty="0" smtClean="0"/>
              <a:t> financia programas y redes de investigación en diversas áreas del conocimiento y campos de acción. </a:t>
            </a:r>
          </a:p>
          <a:p>
            <a:r>
              <a:rPr lang="es-CO" dirty="0" smtClean="0"/>
              <a:t>Convocatoria Universal, que aporta anualmente USD 60 millones a los cuales concurren más de 14.000 investigadores; la financiación de eventos científicos y el Programa de Becas de Productividad en Investigación, con más de 13.500 becas.</a:t>
            </a:r>
          </a:p>
          <a:p>
            <a:r>
              <a:rPr lang="es-CO" dirty="0" smtClean="0"/>
              <a:t>Asociación con entidades departamentales en áreas de excelencia.</a:t>
            </a:r>
          </a:p>
          <a:p>
            <a:r>
              <a:rPr lang="es-CO" dirty="0" smtClean="0"/>
              <a:t>Asociación con otros Ministerios (Educación-CAPES, Salud, etc.).</a:t>
            </a:r>
          </a:p>
          <a:p>
            <a:r>
              <a:rPr lang="es-CO" dirty="0" smtClean="0"/>
              <a:t>Cooperación Internacional (Memorando con Colciencias de 2011).</a:t>
            </a:r>
          </a:p>
          <a:p>
            <a:r>
              <a:rPr lang="es-CO" dirty="0" smtClean="0"/>
              <a:t>Promoción de interacción entre academia y empresas;</a:t>
            </a:r>
          </a:p>
          <a:p>
            <a:r>
              <a:rPr lang="es-CO" dirty="0" smtClean="0"/>
              <a:t>Otros servicios (Plataformas </a:t>
            </a:r>
            <a:r>
              <a:rPr lang="es-CO" dirty="0" err="1" smtClean="0"/>
              <a:t>Lattes</a:t>
            </a:r>
            <a:r>
              <a:rPr lang="es-CO" dirty="0" smtClean="0"/>
              <a:t> y Carlos </a:t>
            </a:r>
            <a:r>
              <a:rPr lang="es-CO" dirty="0" err="1" smtClean="0"/>
              <a:t>Chagas</a:t>
            </a:r>
            <a:r>
              <a:rPr lang="es-CO" dirty="0" smtClean="0"/>
              <a:t>). </a:t>
            </a:r>
            <a:endParaRPr lang="pt-B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Agencia Financiadora de Estudios y Proyectos (FINEP) </a:t>
            </a:r>
            <a:endParaRPr lang="pt-BR" dirty="0"/>
          </a:p>
        </p:txBody>
      </p:sp>
      <p:sp>
        <p:nvSpPr>
          <p:cNvPr id="3" name="Espaço Reservado para Conteúdo 2"/>
          <p:cNvSpPr>
            <a:spLocks noGrp="1"/>
          </p:cNvSpPr>
          <p:nvPr>
            <p:ph idx="1"/>
          </p:nvPr>
        </p:nvSpPr>
        <p:spPr/>
        <p:txBody>
          <a:bodyPr>
            <a:normAutofit lnSpcReduction="10000"/>
          </a:bodyPr>
          <a:lstStyle/>
          <a:p>
            <a:endParaRPr lang="pt-BR" dirty="0" smtClean="0"/>
          </a:p>
          <a:p>
            <a:pPr algn="just"/>
            <a:r>
              <a:rPr lang="es-CO" dirty="0" smtClean="0"/>
              <a:t>Creada el 24 de Julio de 1967 para financiar la elaboración de estudios para proyectos y programas de desarrollo económico y para actuar en el perfeccionamiento de la tecnología nacional. </a:t>
            </a:r>
          </a:p>
          <a:p>
            <a:pPr algn="just"/>
            <a:endParaRPr lang="es-CO" dirty="0" smtClean="0"/>
          </a:p>
          <a:p>
            <a:pPr algn="just"/>
            <a:r>
              <a:rPr lang="es-CO" dirty="0" smtClean="0"/>
              <a:t>FINEP incorporó el Fondo de Financiamiento de Estudios y Proyectos, instituido en 1964 con enfoque en la implantación de cursos de pos graduación en las universidades brasileñas.</a:t>
            </a:r>
            <a:endParaRPr lang="pt-B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Fondo Nacional de Desarrollo Científico y Tecnológico (FNDCT) </a:t>
            </a:r>
            <a:endParaRPr lang="pt-BR" dirty="0"/>
          </a:p>
        </p:txBody>
      </p:sp>
      <p:sp>
        <p:nvSpPr>
          <p:cNvPr id="3" name="Espaço Reservado para Conteúdo 2"/>
          <p:cNvSpPr>
            <a:spLocks noGrp="1"/>
          </p:cNvSpPr>
          <p:nvPr>
            <p:ph idx="1"/>
          </p:nvPr>
        </p:nvSpPr>
        <p:spPr>
          <a:xfrm>
            <a:off x="0" y="1600200"/>
            <a:ext cx="9144000" cy="5257800"/>
          </a:xfrm>
        </p:spPr>
        <p:txBody>
          <a:bodyPr>
            <a:normAutofit fontScale="85000" lnSpcReduction="20000"/>
          </a:bodyPr>
          <a:lstStyle/>
          <a:p>
            <a:endParaRPr lang="pt-BR" dirty="0" smtClean="0"/>
          </a:p>
          <a:p>
            <a:pPr algn="just"/>
            <a:r>
              <a:rPr lang="es-CO" dirty="0" smtClean="0"/>
              <a:t>Creado en 1969 es el instrumento de financiación más importante del sistema brasileño;</a:t>
            </a:r>
          </a:p>
          <a:p>
            <a:pPr algn="just"/>
            <a:r>
              <a:rPr lang="es-CO" dirty="0" smtClean="0"/>
              <a:t>Recursos de USD 2.000 millones para 2014.</a:t>
            </a:r>
          </a:p>
          <a:p>
            <a:pPr algn="just"/>
            <a:r>
              <a:rPr lang="es-CO" dirty="0" smtClean="0"/>
              <a:t>Enfocado en la ampliación y la consolidación de la investigación en las instituciones científicas y tecnológicas brasileñas, en el estímulo a la innovación tecnológica en las empresas, contribuyendo al fortalecimiento de la relación entre los sectores público y privado y para la integración de ciencia y de la tecnología con la política de desarrollo nacional;</a:t>
            </a:r>
          </a:p>
          <a:p>
            <a:pPr algn="just"/>
            <a:r>
              <a:rPr lang="es-CO" dirty="0" smtClean="0"/>
              <a:t>Administración y ejecución son orientadas a partir del conjunto de directrices de las políticas públicas federales, en el ámbito de la Estrategia Nacional de Ciencia, Tecnología e Innovación (ENCTI) y de la Política Brasil </a:t>
            </a:r>
            <a:r>
              <a:rPr lang="es-CO" dirty="0" err="1" smtClean="0"/>
              <a:t>Maior</a:t>
            </a:r>
            <a:r>
              <a:rPr lang="es-CO" dirty="0" smtClean="0"/>
              <a:t> (PBM). </a:t>
            </a:r>
            <a:endParaRPr lang="pt-B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FINEP Y FNDCT</a:t>
            </a:r>
            <a:endParaRPr lang="pt-BR" dirty="0"/>
          </a:p>
        </p:txBody>
      </p:sp>
      <p:sp>
        <p:nvSpPr>
          <p:cNvPr id="3" name="Espaço Reservado para Conteúdo 2"/>
          <p:cNvSpPr>
            <a:spLocks noGrp="1"/>
          </p:cNvSpPr>
          <p:nvPr>
            <p:ph idx="1"/>
          </p:nvPr>
        </p:nvSpPr>
        <p:spPr/>
        <p:txBody>
          <a:bodyPr/>
          <a:lstStyle/>
          <a:p>
            <a:pPr algn="just"/>
            <a:r>
              <a:rPr lang="es-CO" dirty="0" smtClean="0"/>
              <a:t>Los financiamientos reembolsables de la FINEP son realizados con recursos propios o provenientes de otras fuentes.</a:t>
            </a:r>
          </a:p>
          <a:p>
            <a:pPr algn="just">
              <a:buNone/>
            </a:pPr>
            <a:r>
              <a:rPr lang="es-CO" dirty="0" smtClean="0"/>
              <a:t> </a:t>
            </a:r>
          </a:p>
          <a:p>
            <a:pPr algn="just"/>
            <a:r>
              <a:rPr lang="es-CO" dirty="0" smtClean="0"/>
              <a:t>Los no reembolsables son hechos con recursos del Fondo Nacional de Desarrollo Científico y Tecnológico (FNDCT) y son destinados a instituciones sin ánimo de lucro, en programas y áreas determinadas por los Comités intersectoriales.</a:t>
            </a:r>
            <a:endParaRPr lang="pt-B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0"/>
            <a:ext cx="8229600" cy="1052736"/>
          </a:xfrm>
        </p:spPr>
        <p:txBody>
          <a:bodyPr/>
          <a:lstStyle/>
          <a:p>
            <a:r>
              <a:rPr lang="pt-BR" dirty="0" smtClean="0"/>
              <a:t>FINEP – Focos de </a:t>
            </a:r>
            <a:r>
              <a:rPr lang="pt-BR" dirty="0" err="1" smtClean="0"/>
              <a:t>apoyo</a:t>
            </a:r>
            <a:endParaRPr lang="pt-BR" dirty="0"/>
          </a:p>
        </p:txBody>
      </p:sp>
      <p:sp>
        <p:nvSpPr>
          <p:cNvPr id="3" name="Espaço Reservado para Conteúdo 2"/>
          <p:cNvSpPr>
            <a:spLocks noGrp="1"/>
          </p:cNvSpPr>
          <p:nvPr>
            <p:ph idx="1"/>
          </p:nvPr>
        </p:nvSpPr>
        <p:spPr>
          <a:xfrm>
            <a:off x="0" y="1196752"/>
            <a:ext cx="9144000" cy="5661248"/>
          </a:xfrm>
        </p:spPr>
        <p:txBody>
          <a:bodyPr>
            <a:normAutofit fontScale="77500" lnSpcReduction="20000"/>
          </a:bodyPr>
          <a:lstStyle/>
          <a:p>
            <a:r>
              <a:rPr lang="es-CO" dirty="0" smtClean="0"/>
              <a:t>Tres focos de apoyo:</a:t>
            </a:r>
          </a:p>
          <a:p>
            <a:endParaRPr lang="pt-BR" dirty="0" smtClean="0"/>
          </a:p>
          <a:p>
            <a:pPr lvl="0">
              <a:buNone/>
            </a:pPr>
            <a:r>
              <a:rPr lang="es-CO" dirty="0" smtClean="0"/>
              <a:t>	a) Apoyo a Instituciones Científicas y Tecnológicas (</a:t>
            </a:r>
            <a:r>
              <a:rPr lang="es-CO" dirty="0" err="1" smtClean="0"/>
              <a:t>ICTs</a:t>
            </a:r>
            <a:r>
              <a:rPr lang="es-CO" dirty="0" smtClean="0"/>
              <a:t>)</a:t>
            </a:r>
            <a:br>
              <a:rPr lang="es-CO" dirty="0" smtClean="0"/>
            </a:br>
            <a:r>
              <a:rPr lang="es-CO" dirty="0" smtClean="0"/>
              <a:t>Por medio de una financiación no reembolsable originada de los recursos de los Fondos Sectoriales para el apoyo a proyectos de Ciencia, Tecnología e Innovación presentados por </a:t>
            </a:r>
            <a:r>
              <a:rPr lang="es-CO" dirty="0" err="1" smtClean="0"/>
              <a:t>ICTs</a:t>
            </a:r>
            <a:r>
              <a:rPr lang="es-CO" dirty="0" smtClean="0"/>
              <a:t> nacionales.</a:t>
            </a:r>
          </a:p>
          <a:p>
            <a:pPr lvl="0">
              <a:buNone/>
            </a:pPr>
            <a:endParaRPr lang="pt-BR" dirty="0" smtClean="0"/>
          </a:p>
          <a:p>
            <a:pPr lvl="0">
              <a:buNone/>
            </a:pPr>
            <a:r>
              <a:rPr lang="es-CO" dirty="0" smtClean="0"/>
              <a:t>	b) Apoyo a la Cooperación entre Empresas e </a:t>
            </a:r>
            <a:r>
              <a:rPr lang="es-CO" dirty="0" err="1" smtClean="0"/>
              <a:t>ICTs</a:t>
            </a:r>
            <a:r>
              <a:rPr lang="es-CO" dirty="0" smtClean="0"/>
              <a:t>.</a:t>
            </a:r>
            <a:br>
              <a:rPr lang="es-CO" dirty="0" smtClean="0"/>
            </a:br>
            <a:r>
              <a:rPr lang="es-CO" dirty="0" smtClean="0"/>
              <a:t>El Sistema Brasileño de Tecnología – SIBRATEC, comprende acciones de apoyo a la asociación entre el sector productivo y las instituciones de ciencia y tecnología.</a:t>
            </a:r>
          </a:p>
          <a:p>
            <a:pPr lvl="0">
              <a:buNone/>
            </a:pPr>
            <a:endParaRPr lang="pt-BR" dirty="0" smtClean="0"/>
          </a:p>
          <a:p>
            <a:pPr lvl="0">
              <a:buNone/>
            </a:pPr>
            <a:r>
              <a:rPr lang="es-CO" dirty="0" smtClean="0"/>
              <a:t>	c) Apoyo a la innovación en empresas.</a:t>
            </a:r>
            <a:br>
              <a:rPr lang="es-CO" dirty="0" smtClean="0"/>
            </a:br>
            <a:r>
              <a:rPr lang="es-CO" dirty="0" smtClean="0"/>
              <a:t>La FINEP Innova Brasil, se constituye de financiamientos con encargos reducidos para la realización de proyectos de investigación, desarrollo e innovación en las empresas brasileñas. En este caso, el apoyo financiero se otorga de acuerdo a tres líneas de acción: Innovación Pionera, Innovación Continua e Innovación y Competitividad.</a:t>
            </a:r>
            <a:endParaRPr lang="pt-BR" dirty="0" smtClean="0"/>
          </a:p>
          <a:p>
            <a:endParaRPr lang="pt-B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Nuevos planes e iniciativas de inversión creados tras la crisis mundial</a:t>
            </a:r>
            <a:endParaRPr lang="es-CO" dirty="0"/>
          </a:p>
        </p:txBody>
      </p:sp>
      <p:sp>
        <p:nvSpPr>
          <p:cNvPr id="3" name="Espaço Reservado para Conteúdo 2"/>
          <p:cNvSpPr>
            <a:spLocks noGrp="1"/>
          </p:cNvSpPr>
          <p:nvPr>
            <p:ph idx="1"/>
          </p:nvPr>
        </p:nvSpPr>
        <p:spPr/>
        <p:txBody>
          <a:bodyPr>
            <a:normAutofit lnSpcReduction="10000"/>
          </a:bodyPr>
          <a:lstStyle/>
          <a:p>
            <a:endParaRPr lang="pt-BR" dirty="0" smtClean="0"/>
          </a:p>
          <a:p>
            <a:r>
              <a:rPr lang="es-CO" dirty="0" smtClean="0"/>
              <a:t>Plan Brasil Más Grande;</a:t>
            </a:r>
          </a:p>
          <a:p>
            <a:endParaRPr lang="es-CO" dirty="0" smtClean="0"/>
          </a:p>
          <a:p>
            <a:r>
              <a:rPr lang="es-CO" dirty="0" smtClean="0"/>
              <a:t>Plan Innova Empresa;</a:t>
            </a:r>
          </a:p>
          <a:p>
            <a:endParaRPr lang="es-CO" dirty="0" smtClean="0"/>
          </a:p>
          <a:p>
            <a:r>
              <a:rPr lang="es-CO" dirty="0" smtClean="0"/>
              <a:t>Empresa Brasileña para la Investigación e Innovación Industrial (EMBRAPII);</a:t>
            </a:r>
          </a:p>
          <a:p>
            <a:endParaRPr lang="es-CO" dirty="0" smtClean="0"/>
          </a:p>
          <a:p>
            <a:r>
              <a:rPr lang="es-CO" dirty="0" smtClean="0"/>
              <a:t>Programa Estratégico de Software y Servicios de Tecnología de la Información</a:t>
            </a:r>
            <a:endParaRPr lang="es-CO"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Plan</a:t>
            </a:r>
            <a:r>
              <a:rPr lang="pt-BR" dirty="0" smtClean="0"/>
              <a:t> Brasil Más Grande </a:t>
            </a:r>
            <a:br>
              <a:rPr lang="pt-BR" dirty="0" smtClean="0"/>
            </a:br>
            <a:r>
              <a:rPr lang="pt-BR" dirty="0" smtClean="0"/>
              <a:t/>
            </a:r>
            <a:br>
              <a:rPr lang="pt-BR" dirty="0" smtClean="0"/>
            </a:br>
            <a:endParaRPr lang="pt-BR" dirty="0"/>
          </a:p>
        </p:txBody>
      </p:sp>
      <p:sp>
        <p:nvSpPr>
          <p:cNvPr id="3" name="Espaço Reservado para Conteúdo 2"/>
          <p:cNvSpPr>
            <a:spLocks noGrp="1"/>
          </p:cNvSpPr>
          <p:nvPr>
            <p:ph idx="1"/>
          </p:nvPr>
        </p:nvSpPr>
        <p:spPr>
          <a:xfrm>
            <a:off x="0" y="908720"/>
            <a:ext cx="9144000" cy="5688632"/>
          </a:xfrm>
        </p:spPr>
        <p:txBody>
          <a:bodyPr>
            <a:normAutofit fontScale="92500" lnSpcReduction="10000"/>
          </a:bodyPr>
          <a:lstStyle/>
          <a:p>
            <a:r>
              <a:rPr lang="es-CO" dirty="0" smtClean="0"/>
              <a:t>Período 2011 a 2014;</a:t>
            </a:r>
          </a:p>
          <a:p>
            <a:endParaRPr lang="es-CO" dirty="0" smtClean="0"/>
          </a:p>
          <a:p>
            <a:r>
              <a:rPr lang="es-CO" dirty="0" smtClean="0"/>
              <a:t>Política industrial, tecnológica, de servicios y de comercio exterior del gobierno de la Presidenta </a:t>
            </a:r>
            <a:r>
              <a:rPr lang="es-CO" dirty="0" err="1" smtClean="0"/>
              <a:t>Dilma</a:t>
            </a:r>
            <a:r>
              <a:rPr lang="es-CO" dirty="0" smtClean="0"/>
              <a:t> </a:t>
            </a:r>
            <a:r>
              <a:rPr lang="es-CO" dirty="0" err="1" smtClean="0"/>
              <a:t>Rousseff</a:t>
            </a:r>
            <a:r>
              <a:rPr lang="es-CO" dirty="0" smtClean="0"/>
              <a:t>;</a:t>
            </a:r>
          </a:p>
          <a:p>
            <a:endParaRPr lang="es-CO" dirty="0" smtClean="0"/>
          </a:p>
          <a:p>
            <a:r>
              <a:rPr lang="es-CO" dirty="0" smtClean="0"/>
              <a:t>Doble desafío: a) Sostener el crecimiento económico inclusivo en un contexto económico adverso; y b) Lograr salir el país de la crisis internacional en mejor posición de lo que entró;</a:t>
            </a:r>
          </a:p>
          <a:p>
            <a:endParaRPr lang="es-CO" dirty="0" smtClean="0"/>
          </a:p>
          <a:p>
            <a:r>
              <a:rPr lang="es-CO" dirty="0" smtClean="0"/>
              <a:t>Enfoque en el estímulo a la innovación y la producción nacional para elevar la competitividad de la industria en los mercados interno y externos;</a:t>
            </a:r>
          </a:p>
          <a:p>
            <a:endParaRPr lang="pt-B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Plan</a:t>
            </a:r>
            <a:r>
              <a:rPr lang="pt-BR" dirty="0" smtClean="0"/>
              <a:t> Brasil Más Grande (</a:t>
            </a:r>
            <a:r>
              <a:rPr lang="pt-BR" dirty="0" err="1" smtClean="0"/>
              <a:t>continuación</a:t>
            </a:r>
            <a:r>
              <a:rPr lang="pt-BR" dirty="0" smtClean="0"/>
              <a:t>)</a:t>
            </a:r>
            <a:endParaRPr lang="pt-BR" dirty="0"/>
          </a:p>
        </p:txBody>
      </p:sp>
      <p:sp>
        <p:nvSpPr>
          <p:cNvPr id="3" name="Espaço Reservado para Conteúdo 2"/>
          <p:cNvSpPr>
            <a:spLocks noGrp="1"/>
          </p:cNvSpPr>
          <p:nvPr>
            <p:ph idx="1"/>
          </p:nvPr>
        </p:nvSpPr>
        <p:spPr/>
        <p:txBody>
          <a:bodyPr>
            <a:normAutofit fontScale="85000" lnSpcReduction="20000"/>
          </a:bodyPr>
          <a:lstStyle/>
          <a:p>
            <a:r>
              <a:rPr lang="es-CO" dirty="0" smtClean="0"/>
              <a:t>Medidas: </a:t>
            </a:r>
          </a:p>
          <a:p>
            <a:endParaRPr lang="es-CO" dirty="0" smtClean="0"/>
          </a:p>
          <a:p>
            <a:pPr>
              <a:buNone/>
            </a:pPr>
            <a:r>
              <a:rPr lang="es-CO" dirty="0" smtClean="0"/>
              <a:t>i) exoneración de impuestos; </a:t>
            </a:r>
          </a:p>
          <a:p>
            <a:pPr>
              <a:buNone/>
            </a:pPr>
            <a:r>
              <a:rPr lang="es-CO" dirty="0" err="1" smtClean="0"/>
              <a:t>ii</a:t>
            </a:r>
            <a:r>
              <a:rPr lang="es-CO" dirty="0" smtClean="0"/>
              <a:t>) ampliación y simplificación del financiamiento a la investigación y a las exportaciones; </a:t>
            </a:r>
          </a:p>
          <a:p>
            <a:pPr>
              <a:buNone/>
            </a:pPr>
            <a:r>
              <a:rPr lang="es-CO" dirty="0" err="1" smtClean="0"/>
              <a:t>iii</a:t>
            </a:r>
            <a:r>
              <a:rPr lang="es-CO" dirty="0" smtClean="0"/>
              <a:t>) aumento de recursos y perfeccionamiento del marco regulatorio de la innovación; </a:t>
            </a:r>
          </a:p>
          <a:p>
            <a:pPr>
              <a:buNone/>
            </a:pPr>
            <a:r>
              <a:rPr lang="es-CO" dirty="0" err="1" smtClean="0"/>
              <a:t>iv</a:t>
            </a:r>
            <a:r>
              <a:rPr lang="es-CO" dirty="0" smtClean="0"/>
              <a:t>) estímulos al crecimiento de pequeños y micro negocios; </a:t>
            </a:r>
          </a:p>
          <a:p>
            <a:pPr>
              <a:buNone/>
            </a:pPr>
            <a:r>
              <a:rPr lang="es-CO" dirty="0" smtClean="0"/>
              <a:t>v) fortalecimiento de la defensa comercial; </a:t>
            </a:r>
          </a:p>
          <a:p>
            <a:pPr>
              <a:buNone/>
            </a:pPr>
            <a:r>
              <a:rPr lang="es-CO" dirty="0" smtClean="0"/>
              <a:t>vi) creación de regímenes especiales para la agregación de valor y de tecnología; y </a:t>
            </a:r>
          </a:p>
          <a:p>
            <a:pPr>
              <a:buNone/>
            </a:pPr>
            <a:r>
              <a:rPr lang="es-CO" dirty="0" err="1" smtClean="0"/>
              <a:t>vii</a:t>
            </a:r>
            <a:r>
              <a:rPr lang="es-CO" dirty="0" smtClean="0"/>
              <a:t>) reglamentación compras oficiales.</a:t>
            </a:r>
            <a:endParaRPr lang="pt-BR" dirty="0" smtClean="0"/>
          </a:p>
          <a:p>
            <a:endParaRPr lang="pt-B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0"/>
            <a:ext cx="8229600" cy="922114"/>
          </a:xfrm>
        </p:spPr>
        <p:txBody>
          <a:bodyPr>
            <a:normAutofit fontScale="90000"/>
          </a:bodyPr>
          <a:lstStyle/>
          <a:p>
            <a:r>
              <a:rPr lang="pt-BR" sz="3300" dirty="0" smtClean="0"/>
              <a:t/>
            </a:r>
            <a:br>
              <a:rPr lang="pt-BR" sz="3300" dirty="0" smtClean="0"/>
            </a:br>
            <a:r>
              <a:rPr lang="pt-BR" sz="3300" dirty="0" err="1" smtClean="0"/>
              <a:t>Plan</a:t>
            </a:r>
            <a:r>
              <a:rPr lang="pt-BR" sz="3300" dirty="0" smtClean="0"/>
              <a:t> </a:t>
            </a:r>
            <a:r>
              <a:rPr lang="pt-BR" sz="3300" dirty="0" err="1" smtClean="0"/>
              <a:t>Innova</a:t>
            </a:r>
            <a:r>
              <a:rPr lang="pt-BR" sz="3300" dirty="0" smtClean="0"/>
              <a:t> Empresa;</a:t>
            </a:r>
            <a:r>
              <a:rPr lang="pt-BR" dirty="0" smtClean="0"/>
              <a:t/>
            </a:r>
            <a:br>
              <a:rPr lang="pt-BR" dirty="0" smtClean="0"/>
            </a:br>
            <a:endParaRPr lang="pt-BR" dirty="0"/>
          </a:p>
        </p:txBody>
      </p:sp>
      <p:sp>
        <p:nvSpPr>
          <p:cNvPr id="3" name="Espaço Reservado para Conteúdo 2"/>
          <p:cNvSpPr>
            <a:spLocks noGrp="1"/>
          </p:cNvSpPr>
          <p:nvPr>
            <p:ph idx="1"/>
          </p:nvPr>
        </p:nvSpPr>
        <p:spPr>
          <a:xfrm>
            <a:off x="0" y="836712"/>
            <a:ext cx="9144000" cy="6021288"/>
          </a:xfrm>
        </p:spPr>
        <p:txBody>
          <a:bodyPr>
            <a:normAutofit fontScale="85000" lnSpcReduction="20000"/>
          </a:bodyPr>
          <a:lstStyle/>
          <a:p>
            <a:r>
              <a:rPr lang="es-CO" dirty="0" smtClean="0"/>
              <a:t>Lanzado en marzo de 2013;</a:t>
            </a:r>
          </a:p>
          <a:p>
            <a:r>
              <a:rPr lang="es-CO" dirty="0" smtClean="0"/>
              <a:t>Objetivo de volver a las empresas brasileñas más competitivas en el mercado global, mediante la innovación tecnológica y el aumento de la productividad.</a:t>
            </a:r>
          </a:p>
          <a:p>
            <a:r>
              <a:rPr lang="es-CO" dirty="0" smtClean="0"/>
              <a:t>Recursos alrededor de USD 15 mil millones aplicados en 2013 y 2014 para empresas de los sectores industrial, agrícola y de servicios. </a:t>
            </a:r>
          </a:p>
          <a:p>
            <a:r>
              <a:rPr lang="es-CO" dirty="0" smtClean="0"/>
              <a:t>Del total, USD 10 mil millones serán ofrecidos por medio de crédito para empresas. </a:t>
            </a:r>
          </a:p>
          <a:p>
            <a:r>
              <a:rPr lang="es-CO" dirty="0" smtClean="0"/>
              <a:t>Subvenciones económicas a las empresas representarán USD 5 mil millones;</a:t>
            </a:r>
          </a:p>
          <a:p>
            <a:r>
              <a:rPr lang="es-CO" dirty="0" smtClean="0"/>
              <a:t>USD 2 mil millones para el fomento a proyectos en asociación entre instituciones de investigación y empresas. E</a:t>
            </a:r>
          </a:p>
          <a:p>
            <a:r>
              <a:rPr lang="es-CO" dirty="0" smtClean="0"/>
              <a:t>USD 1 mil millón aplicado por el Gobierno en participación accionaria en empresas de base tecnológica. </a:t>
            </a:r>
          </a:p>
          <a:p>
            <a:r>
              <a:rPr lang="es-CO" dirty="0" smtClean="0"/>
              <a:t>Líneas de financiamiento ejecutadas por el Banco Nacional de Desarrollo Económico y Social (BNDES) y por FINEP;</a:t>
            </a:r>
          </a:p>
          <a:p>
            <a:r>
              <a:rPr lang="es-CO" dirty="0" smtClean="0"/>
              <a:t>Importancia de la articulación entre las diferentes agencias.</a:t>
            </a:r>
            <a:endParaRPr lang="pt-BR" dirty="0" smtClean="0"/>
          </a:p>
          <a:p>
            <a:endParaRPr lang="pt-B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Funciones </a:t>
            </a:r>
            <a:r>
              <a:rPr lang="pt-BR" dirty="0" err="1" smtClean="0"/>
              <a:t>del</a:t>
            </a:r>
            <a:r>
              <a:rPr lang="pt-BR" dirty="0" smtClean="0"/>
              <a:t> CCT</a:t>
            </a:r>
            <a:endParaRPr lang="pt-BR" dirty="0"/>
          </a:p>
        </p:txBody>
      </p:sp>
      <p:sp>
        <p:nvSpPr>
          <p:cNvPr id="3" name="Espaço Reservado para Conteúdo 2"/>
          <p:cNvSpPr>
            <a:spLocks noGrp="1"/>
          </p:cNvSpPr>
          <p:nvPr>
            <p:ph idx="1"/>
          </p:nvPr>
        </p:nvSpPr>
        <p:spPr/>
        <p:txBody>
          <a:bodyPr>
            <a:normAutofit fontScale="92500" lnSpcReduction="20000"/>
          </a:bodyPr>
          <a:lstStyle/>
          <a:p>
            <a:pPr lvl="0" algn="just"/>
            <a:r>
              <a:rPr lang="es-CO" dirty="0" smtClean="0"/>
              <a:t>Proponer la política de Ciencia y Tecnología del País, como fuente y parte integrante de la política nacional de desarrollo;</a:t>
            </a:r>
            <a:endParaRPr lang="pt-BR" dirty="0" smtClean="0"/>
          </a:p>
          <a:p>
            <a:pPr lvl="0" algn="just"/>
            <a:r>
              <a:rPr lang="es-CO" dirty="0" smtClean="0"/>
              <a:t>Proponer planes, metas y prioridades de gobierno referentes a la Ciencia y Tecnología con las especificaciones de instrumentos y de recursos;</a:t>
            </a:r>
            <a:endParaRPr lang="pt-BR" dirty="0" smtClean="0"/>
          </a:p>
          <a:p>
            <a:pPr lvl="0" algn="just"/>
            <a:r>
              <a:rPr lang="es-CO" dirty="0" smtClean="0"/>
              <a:t>Realizar evaluaciones relativas a la ejecución de la política nacional de Ciencia y Tecnología.</a:t>
            </a:r>
            <a:endParaRPr lang="pt-BR" dirty="0" smtClean="0"/>
          </a:p>
          <a:p>
            <a:pPr lvl="0" algn="just"/>
            <a:r>
              <a:rPr lang="es-CO" dirty="0" smtClean="0"/>
              <a:t>Opinar sobre propuestas o programas que puedan causar impactos a la política nacional de desarrollo científico y tecnológico, así como sobre los actos normativos de cualquier naturaleza que tengan como objeto su reglamentación. </a:t>
            </a:r>
            <a:endParaRPr lang="pt-BR" dirty="0" smtClean="0"/>
          </a:p>
          <a:p>
            <a:endParaRPr lang="pt-B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0"/>
            <a:ext cx="8229600" cy="1143000"/>
          </a:xfrm>
        </p:spPr>
        <p:txBody>
          <a:bodyPr>
            <a:normAutofit fontScale="90000"/>
          </a:bodyPr>
          <a:lstStyle/>
          <a:p>
            <a:r>
              <a:rPr lang="pt-BR" dirty="0" smtClean="0"/>
              <a:t/>
            </a:r>
            <a:br>
              <a:rPr lang="pt-BR" dirty="0" smtClean="0"/>
            </a:br>
            <a:r>
              <a:rPr lang="pt-BR" dirty="0" smtClean="0"/>
              <a:t/>
            </a:r>
            <a:br>
              <a:rPr lang="pt-BR" dirty="0" smtClean="0"/>
            </a:br>
            <a:r>
              <a:rPr lang="pt-BR" sz="3300" dirty="0" smtClean="0"/>
              <a:t>Empresa </a:t>
            </a:r>
            <a:r>
              <a:rPr lang="pt-BR" sz="3300" dirty="0" err="1" smtClean="0"/>
              <a:t>Brasileña</a:t>
            </a:r>
            <a:r>
              <a:rPr lang="pt-BR" sz="3300" dirty="0" smtClean="0"/>
              <a:t> para </a:t>
            </a:r>
            <a:r>
              <a:rPr lang="pt-BR" sz="3300" dirty="0" err="1" smtClean="0"/>
              <a:t>la</a:t>
            </a:r>
            <a:r>
              <a:rPr lang="pt-BR" sz="3300" dirty="0" smtClean="0"/>
              <a:t> </a:t>
            </a:r>
            <a:r>
              <a:rPr lang="pt-BR" sz="3300" dirty="0" err="1" smtClean="0"/>
              <a:t>Investigación</a:t>
            </a:r>
            <a:r>
              <a:rPr lang="pt-BR" sz="3300" dirty="0" smtClean="0"/>
              <a:t> e </a:t>
            </a:r>
            <a:r>
              <a:rPr lang="pt-BR" sz="3300" dirty="0" err="1" smtClean="0"/>
              <a:t>Innovación</a:t>
            </a:r>
            <a:r>
              <a:rPr lang="pt-BR" sz="3300" dirty="0" smtClean="0"/>
              <a:t> Industrial (EMBRAPII)</a:t>
            </a:r>
            <a:br>
              <a:rPr lang="pt-BR" sz="3300" dirty="0" smtClean="0"/>
            </a:br>
            <a:endParaRPr lang="pt-BR" sz="3300" dirty="0"/>
          </a:p>
        </p:txBody>
      </p:sp>
      <p:sp>
        <p:nvSpPr>
          <p:cNvPr id="3" name="Espaço Reservado para Conteúdo 2"/>
          <p:cNvSpPr>
            <a:spLocks noGrp="1"/>
          </p:cNvSpPr>
          <p:nvPr>
            <p:ph idx="1"/>
          </p:nvPr>
        </p:nvSpPr>
        <p:spPr>
          <a:xfrm>
            <a:off x="0" y="1600200"/>
            <a:ext cx="9144000" cy="5257800"/>
          </a:xfrm>
        </p:spPr>
        <p:txBody>
          <a:bodyPr>
            <a:normAutofit fontScale="85000" lnSpcReduction="20000"/>
          </a:bodyPr>
          <a:lstStyle/>
          <a:p>
            <a:endParaRPr lang="es-CO" dirty="0" smtClean="0"/>
          </a:p>
          <a:p>
            <a:r>
              <a:rPr lang="es-CO" dirty="0" smtClean="0"/>
              <a:t>Organización social (centro privado con participación del Estado) para fomentar el proceso de cooperación entre empresas nacionales, principalmente pequeñas y medianas, e instituciones tecnológicas o instituciones privadas sin ánimo de lucro del área de investigación y desarrollo.</a:t>
            </a:r>
          </a:p>
          <a:p>
            <a:r>
              <a:rPr lang="es-CO" dirty="0" smtClean="0"/>
              <a:t>Inversiones previstas de USD 400 millones para 2014 del  Fondo Nacional de Desarrollo Científico y Tecnológico (FNDCT) y de sus asociados involucrados</a:t>
            </a:r>
          </a:p>
          <a:p>
            <a:r>
              <a:rPr lang="es-CO" dirty="0" smtClean="0"/>
              <a:t>Sociedad entre el Ministerio de Ciencias, la Confederación Nacional de la Industria (CNI) y el Ministerio de Educación (MEC). </a:t>
            </a:r>
          </a:p>
          <a:p>
            <a:r>
              <a:rPr lang="es-ES" dirty="0" smtClean="0"/>
              <a:t>Opera en la etapa pre-competitiva de la innovación, de alto riesgo y sin garantías paso, pero decisivo para el desarrollo tecnológico de la industria de proceso.</a:t>
            </a:r>
            <a:endParaRPr lang="pt-B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43408"/>
            <a:ext cx="8229600" cy="1728192"/>
          </a:xfrm>
        </p:spPr>
        <p:txBody>
          <a:bodyPr>
            <a:normAutofit fontScale="90000"/>
          </a:bodyPr>
          <a:lstStyle/>
          <a:p>
            <a:r>
              <a:rPr lang="pt-BR" dirty="0" smtClean="0"/>
              <a:t/>
            </a:r>
            <a:br>
              <a:rPr lang="pt-BR" dirty="0" smtClean="0"/>
            </a:br>
            <a:r>
              <a:rPr lang="pt-BR" dirty="0" smtClean="0"/>
              <a:t/>
            </a:r>
            <a:br>
              <a:rPr lang="pt-BR" dirty="0" smtClean="0"/>
            </a:br>
            <a:r>
              <a:rPr lang="pt-BR" sz="3100" dirty="0" smtClean="0"/>
              <a:t>Programa Estratégico de Software y </a:t>
            </a:r>
            <a:r>
              <a:rPr lang="pt-BR" sz="3100" dirty="0" err="1" smtClean="0"/>
              <a:t>Servicios</a:t>
            </a:r>
            <a:r>
              <a:rPr lang="pt-BR" sz="3100" dirty="0" smtClean="0"/>
              <a:t> de Tecnologia de </a:t>
            </a:r>
            <a:r>
              <a:rPr lang="pt-BR" sz="3100" dirty="0" err="1" smtClean="0"/>
              <a:t>la</a:t>
            </a:r>
            <a:r>
              <a:rPr lang="pt-BR" sz="3100" dirty="0" smtClean="0"/>
              <a:t> </a:t>
            </a:r>
            <a:r>
              <a:rPr lang="pt-BR" sz="3100" dirty="0" err="1" smtClean="0"/>
              <a:t>Información</a:t>
            </a:r>
            <a:r>
              <a:rPr lang="pt-BR" sz="3100" dirty="0" smtClean="0"/>
              <a:t/>
            </a:r>
            <a:br>
              <a:rPr lang="pt-BR" sz="3100" dirty="0" smtClean="0"/>
            </a:br>
            <a:endParaRPr lang="pt-BR" sz="3100" dirty="0"/>
          </a:p>
        </p:txBody>
      </p:sp>
      <p:sp>
        <p:nvSpPr>
          <p:cNvPr id="3" name="Espaço Reservado para Conteúdo 2"/>
          <p:cNvSpPr>
            <a:spLocks noGrp="1"/>
          </p:cNvSpPr>
          <p:nvPr>
            <p:ph idx="1"/>
          </p:nvPr>
        </p:nvSpPr>
        <p:spPr>
          <a:xfrm>
            <a:off x="0" y="1340768"/>
            <a:ext cx="9144000" cy="5517232"/>
          </a:xfrm>
        </p:spPr>
        <p:txBody>
          <a:bodyPr>
            <a:normAutofit fontScale="92500" lnSpcReduction="20000"/>
          </a:bodyPr>
          <a:lstStyle/>
          <a:p>
            <a:endParaRPr lang="pt-BR" dirty="0" smtClean="0"/>
          </a:p>
          <a:p>
            <a:endParaRPr lang="pt-BR" dirty="0" smtClean="0"/>
          </a:p>
          <a:p>
            <a:r>
              <a:rPr lang="pt-BR" dirty="0" err="1" smtClean="0"/>
              <a:t>Lanzado</a:t>
            </a:r>
            <a:r>
              <a:rPr lang="pt-BR" dirty="0" smtClean="0"/>
              <a:t> </a:t>
            </a:r>
            <a:r>
              <a:rPr lang="pt-BR" dirty="0" err="1" smtClean="0"/>
              <a:t>en</a:t>
            </a:r>
            <a:r>
              <a:rPr lang="pt-BR" dirty="0" smtClean="0"/>
              <a:t> Agosto de 2012;</a:t>
            </a:r>
          </a:p>
          <a:p>
            <a:r>
              <a:rPr lang="es-CO" dirty="0" smtClean="0"/>
              <a:t>Integra las acciones de incentivo, fomento y financiamiento a la investigación y el desarrollo en TI ya existentes y agrega a esas acciones propuestas para un nuevo Programa Estratégico;</a:t>
            </a:r>
          </a:p>
          <a:p>
            <a:r>
              <a:rPr lang="es-CO" dirty="0" smtClean="0"/>
              <a:t>Basado en cinco ejes: (1) Desarrollo económico y social (2) Posicionamiento Internacional, (3) Innovación y Cultura Emprendedora, (4) Competitividad y (5) Investigación, desarrollo tecnológico e innovación</a:t>
            </a:r>
          </a:p>
          <a:p>
            <a:r>
              <a:rPr lang="es-CO" dirty="0" smtClean="0"/>
              <a:t>“</a:t>
            </a:r>
            <a:r>
              <a:rPr lang="es-CO" dirty="0" err="1" smtClean="0"/>
              <a:t>Macrometas</a:t>
            </a:r>
            <a:r>
              <a:rPr lang="es-CO" dirty="0" smtClean="0"/>
              <a:t>” para mejorar la ubicación de Brasil dentro del Ranking Mundial de TI, aumentar las exportaciones del sector, mejorar la participación de TI en el PIB nacional y aumentar la generación de empleos calificados</a:t>
            </a:r>
            <a:endParaRPr lang="pt-B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178698"/>
          </a:xfrm>
        </p:spPr>
        <p:txBody>
          <a:bodyPr>
            <a:normAutofit/>
          </a:bodyPr>
          <a:lstStyle/>
          <a:p>
            <a:r>
              <a:rPr lang="es-CO" dirty="0" smtClean="0"/>
              <a:t/>
            </a:r>
            <a:br>
              <a:rPr lang="es-CO" dirty="0" smtClean="0"/>
            </a:br>
            <a:r>
              <a:rPr lang="es-CO" dirty="0" smtClean="0"/>
              <a:t>5- Sistema de seguimiento y evaluación de desempeño de los Centros en Brasil</a:t>
            </a:r>
            <a:endParaRPr lang="pt-B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Sistema Informacional </a:t>
            </a:r>
            <a:r>
              <a:rPr lang="pt-BR" dirty="0" err="1" smtClean="0"/>
              <a:t>Aquarius</a:t>
            </a:r>
            <a:endParaRPr lang="pt-BR" dirty="0"/>
          </a:p>
        </p:txBody>
      </p:sp>
      <p:sp>
        <p:nvSpPr>
          <p:cNvPr id="3" name="Espaço Reservado para Conteúdo 2"/>
          <p:cNvSpPr>
            <a:spLocks noGrp="1"/>
          </p:cNvSpPr>
          <p:nvPr>
            <p:ph idx="1"/>
          </p:nvPr>
        </p:nvSpPr>
        <p:spPr>
          <a:xfrm>
            <a:off x="0" y="1600200"/>
            <a:ext cx="9144000" cy="5257800"/>
          </a:xfrm>
        </p:spPr>
        <p:txBody>
          <a:bodyPr>
            <a:normAutofit fontScale="92500" lnSpcReduction="10000"/>
          </a:bodyPr>
          <a:lstStyle/>
          <a:p>
            <a:r>
              <a:rPr lang="es-CO" dirty="0" smtClean="0"/>
              <a:t>Inversión de USD 4 millones para su construcción, desarrollo de sistemas, compra y licencia de los software y el conjunto de herramientas. </a:t>
            </a:r>
            <a:endParaRPr lang="pt-BR" dirty="0" smtClean="0"/>
          </a:p>
          <a:p>
            <a:r>
              <a:rPr lang="es-CO" dirty="0" smtClean="0"/>
              <a:t>Plataforma que integra datos y sistemas en una estructura dividida en cuatro ejes: a) Modernizar la gestión y mejorar la calidad de los datos generados por los procesos del ministerio; b) Informaciones administrativas del ministerio con el Portal de la Transparencia, de la Contraloría General de la Unión; c) Elementos de otras instituciones relacionadas al Sistema Nacional de Ciencia, Tecnología e Innovación; y d) Monitor de Políticas Públicas de Ciencia Tecnología e Innovación</a:t>
            </a:r>
            <a:endParaRPr lang="pt-B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Sistema Informacional </a:t>
            </a:r>
            <a:r>
              <a:rPr lang="pt-BR" dirty="0" err="1" smtClean="0"/>
              <a:t>Aquarius</a:t>
            </a:r>
            <a:r>
              <a:rPr lang="pt-BR" dirty="0" smtClean="0"/>
              <a:t/>
            </a:r>
            <a:br>
              <a:rPr lang="pt-BR" dirty="0" smtClean="0"/>
            </a:br>
            <a:r>
              <a:rPr lang="pt-BR" dirty="0" smtClean="0"/>
              <a:t>(continuação)</a:t>
            </a:r>
            <a:endParaRPr lang="pt-BR" dirty="0"/>
          </a:p>
        </p:txBody>
      </p:sp>
      <p:sp>
        <p:nvSpPr>
          <p:cNvPr id="3" name="Espaço Reservado para Conteúdo 2"/>
          <p:cNvSpPr>
            <a:spLocks noGrp="1"/>
          </p:cNvSpPr>
          <p:nvPr>
            <p:ph idx="1"/>
          </p:nvPr>
        </p:nvSpPr>
        <p:spPr/>
        <p:txBody>
          <a:bodyPr>
            <a:normAutofit lnSpcReduction="10000"/>
          </a:bodyPr>
          <a:lstStyle/>
          <a:p>
            <a:r>
              <a:rPr lang="es-CO" dirty="0" smtClean="0"/>
              <a:t>La plataforma se convierte en un sistema de seguimiento y evaluación de desempeño de la forma en que el MCTI invierte los recursos y medir si fueron gastados adecuadamente. </a:t>
            </a:r>
          </a:p>
          <a:p>
            <a:r>
              <a:rPr lang="es-CO" dirty="0" smtClean="0"/>
              <a:t>Además permite a la sociedad conocer los valores y los gastos de los servidores y las inversiones en becas. </a:t>
            </a:r>
          </a:p>
          <a:p>
            <a:r>
              <a:rPr lang="es-CO" dirty="0" smtClean="0"/>
              <a:t>Se tiene información también sobre el beneficiario de la beca, su currículo, si el investigador ya tiene otros proyectos y cuál es su calificación. </a:t>
            </a:r>
            <a:endParaRPr lang="pt-BR" dirty="0" smtClean="0"/>
          </a:p>
          <a:p>
            <a:endParaRPr lang="pt-B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Sistema Informacional </a:t>
            </a:r>
            <a:r>
              <a:rPr lang="pt-BR" dirty="0" err="1" smtClean="0"/>
              <a:t>Aquarius</a:t>
            </a:r>
            <a:r>
              <a:rPr lang="pt-BR" dirty="0" smtClean="0"/>
              <a:t/>
            </a:r>
            <a:br>
              <a:rPr lang="pt-BR" dirty="0" smtClean="0"/>
            </a:br>
            <a:r>
              <a:rPr lang="pt-BR" dirty="0" smtClean="0"/>
              <a:t>(continuação)</a:t>
            </a:r>
            <a:endParaRPr lang="pt-BR" dirty="0"/>
          </a:p>
        </p:txBody>
      </p:sp>
      <p:sp>
        <p:nvSpPr>
          <p:cNvPr id="3" name="Espaço Reservado para Conteúdo 2"/>
          <p:cNvSpPr>
            <a:spLocks noGrp="1"/>
          </p:cNvSpPr>
          <p:nvPr>
            <p:ph idx="1"/>
          </p:nvPr>
        </p:nvSpPr>
        <p:spPr>
          <a:xfrm>
            <a:off x="0" y="1600200"/>
            <a:ext cx="9144000" cy="5257800"/>
          </a:xfrm>
        </p:spPr>
        <p:txBody>
          <a:bodyPr>
            <a:normAutofit fontScale="70000" lnSpcReduction="20000"/>
          </a:bodyPr>
          <a:lstStyle/>
          <a:p>
            <a:r>
              <a:rPr lang="es-CO" dirty="0" smtClean="0"/>
              <a:t>La Plataforma provee un repositorio de datos abiertos asociados a servicios que faciliten su acceso. Los paneles de conocimiento de </a:t>
            </a:r>
            <a:r>
              <a:rPr lang="es-CO" dirty="0" err="1" smtClean="0"/>
              <a:t>Aquarius</a:t>
            </a:r>
            <a:r>
              <a:rPr lang="es-CO" dirty="0" smtClean="0"/>
              <a:t> serán formados a partir de diversos tipos de datos, de los que se destacan:</a:t>
            </a:r>
          </a:p>
          <a:p>
            <a:endParaRPr lang="pt-BR" dirty="0" smtClean="0"/>
          </a:p>
          <a:p>
            <a:pPr lvl="0">
              <a:buNone/>
            </a:pPr>
            <a:r>
              <a:rPr lang="es-CO" dirty="0" smtClean="0"/>
              <a:t>	A) Datos generados en el ámbito del MCTI y registrados en los sistemas locales del Ministerio y de sus Unidades de Investigación y Agencias;</a:t>
            </a:r>
          </a:p>
          <a:p>
            <a:pPr lvl="0">
              <a:buNone/>
            </a:pPr>
            <a:endParaRPr lang="pt-BR" dirty="0" smtClean="0"/>
          </a:p>
          <a:p>
            <a:pPr lvl="0">
              <a:buNone/>
            </a:pPr>
            <a:r>
              <a:rPr lang="es-CO" dirty="0" smtClean="0"/>
              <a:t>	B) Datos generados en el ámbito del MCTI y registrados en los sistemas estructuradores del Gobierno Federal;</a:t>
            </a:r>
          </a:p>
          <a:p>
            <a:pPr lvl="0">
              <a:buNone/>
            </a:pPr>
            <a:endParaRPr lang="pt-BR" dirty="0" smtClean="0"/>
          </a:p>
          <a:p>
            <a:pPr lvl="0">
              <a:buNone/>
            </a:pPr>
            <a:r>
              <a:rPr lang="es-CO" dirty="0" smtClean="0"/>
              <a:t>	C) Datos existentes en los sistemas de otras instituciones relacionadas a la CT&amp;I (CAPES, Fundaciones Estatales de Investigación, INPI, IBGE, </a:t>
            </a:r>
            <a:r>
              <a:rPr lang="es-CO" dirty="0" err="1" smtClean="0"/>
              <a:t>SCiELO</a:t>
            </a:r>
            <a:r>
              <a:rPr lang="es-CO" dirty="0" smtClean="0"/>
              <a:t>, etc.) disponibles en sus sistemas locales y/o en internet.</a:t>
            </a:r>
          </a:p>
          <a:p>
            <a:pPr lvl="0">
              <a:buNone/>
            </a:pPr>
            <a:endParaRPr lang="pt-BR" dirty="0" smtClean="0"/>
          </a:p>
          <a:p>
            <a:pPr lvl="0">
              <a:buNone/>
            </a:pPr>
            <a:r>
              <a:rPr lang="es-CO" dirty="0" smtClean="0"/>
              <a:t>	D) Datos generados por otras instituciones y registrados en los sistemas estructuradores del Gobierno Federal;</a:t>
            </a:r>
          </a:p>
          <a:p>
            <a:pPr lvl="0">
              <a:buNone/>
            </a:pPr>
            <a:endParaRPr lang="pt-BR" dirty="0" smtClean="0"/>
          </a:p>
          <a:p>
            <a:pPr lvl="0">
              <a:buNone/>
            </a:pPr>
            <a:r>
              <a:rPr lang="es-CO" dirty="0" smtClean="0"/>
              <a:t>	E) Datos existentes en las redes sociales.</a:t>
            </a:r>
            <a:endParaRPr lang="pt-BR" dirty="0" smtClean="0"/>
          </a:p>
          <a:p>
            <a:endParaRPr lang="pt-B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Evaluación del desempeño de los Centros Públicos</a:t>
            </a:r>
            <a:endParaRPr lang="pt-BR" dirty="0"/>
          </a:p>
        </p:txBody>
      </p:sp>
      <p:sp>
        <p:nvSpPr>
          <p:cNvPr id="3" name="Espaço Reservado para Conteúdo 2"/>
          <p:cNvSpPr>
            <a:spLocks noGrp="1"/>
          </p:cNvSpPr>
          <p:nvPr>
            <p:ph idx="1"/>
          </p:nvPr>
        </p:nvSpPr>
        <p:spPr>
          <a:xfrm>
            <a:off x="0" y="1600200"/>
            <a:ext cx="8686800" cy="4997152"/>
          </a:xfrm>
        </p:spPr>
        <p:txBody>
          <a:bodyPr>
            <a:normAutofit fontScale="92500" lnSpcReduction="20000"/>
          </a:bodyPr>
          <a:lstStyle/>
          <a:p>
            <a:endParaRPr lang="es-CO" dirty="0" smtClean="0"/>
          </a:p>
          <a:p>
            <a:pPr algn="just"/>
            <a:r>
              <a:rPr lang="es-CO" dirty="0" smtClean="0"/>
              <a:t>La Subsecretaría de Coordinación de las Unidades de Investigación (SCUP), atendiendo a las recomendaciones del “Informe </a:t>
            </a:r>
            <a:r>
              <a:rPr lang="es-CO" dirty="0" err="1" smtClean="0"/>
              <a:t>Tundisi</a:t>
            </a:r>
            <a:r>
              <a:rPr lang="es-CO" dirty="0" smtClean="0"/>
              <a:t>”, aplica  indicadores de evaluación de las actividades anuales de los Centros de Investigación del MCTI, con objetivos pactados con la dirección de cada Centro, que están disponibles al público, de acuerdo al espíritu de transparencia del Gobierno Federal. </a:t>
            </a:r>
          </a:p>
          <a:p>
            <a:pPr algn="just"/>
            <a:endParaRPr lang="es-CO" dirty="0" smtClean="0"/>
          </a:p>
          <a:p>
            <a:pPr algn="just"/>
            <a:r>
              <a:rPr lang="es-CO" dirty="0" smtClean="0"/>
              <a:t>Entre esos indicadores están el “Índice de publicaciones en periódicos internacionales indexados en el SCI – </a:t>
            </a:r>
            <a:r>
              <a:rPr lang="es-CO" dirty="0" err="1" smtClean="0"/>
              <a:t>Science</a:t>
            </a:r>
            <a:r>
              <a:rPr lang="es-CO" dirty="0" smtClean="0"/>
              <a:t> </a:t>
            </a:r>
            <a:r>
              <a:rPr lang="es-CO" dirty="0" err="1" smtClean="0"/>
              <a:t>Citation</a:t>
            </a:r>
            <a:r>
              <a:rPr lang="es-CO" dirty="0" smtClean="0"/>
              <a:t> </a:t>
            </a:r>
            <a:r>
              <a:rPr lang="es-CO" dirty="0" err="1" smtClean="0"/>
              <a:t>Index</a:t>
            </a:r>
            <a:r>
              <a:rPr lang="es-CO" dirty="0" smtClean="0"/>
              <a:t> – IPUB” y el “Índice de publicaciones generales – IGPUB”</a:t>
            </a:r>
            <a:endParaRPr lang="pt-B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315416"/>
            <a:ext cx="8229600" cy="1143000"/>
          </a:xfrm>
        </p:spPr>
        <p:txBody>
          <a:bodyPr>
            <a:normAutofit fontScale="90000"/>
          </a:bodyPr>
          <a:lstStyle/>
          <a:p>
            <a:r>
              <a:rPr lang="es-CO" dirty="0" smtClean="0"/>
              <a:t/>
            </a:r>
            <a:br>
              <a:rPr lang="es-CO" dirty="0" smtClean="0"/>
            </a:br>
            <a:r>
              <a:rPr lang="es-CO" dirty="0" smtClean="0"/>
              <a:t/>
            </a:r>
            <a:br>
              <a:rPr lang="es-CO" dirty="0" smtClean="0"/>
            </a:br>
            <a:r>
              <a:rPr lang="es-CO" sz="3300" dirty="0" smtClean="0"/>
              <a:t>“Índice de publicaciones en periódicos internacionales indexados en el SCI – </a:t>
            </a:r>
            <a:r>
              <a:rPr lang="es-CO" sz="3300" dirty="0" err="1" smtClean="0"/>
              <a:t>Science</a:t>
            </a:r>
            <a:r>
              <a:rPr lang="es-CO" sz="3300" dirty="0" smtClean="0"/>
              <a:t> </a:t>
            </a:r>
            <a:r>
              <a:rPr lang="es-CO" sz="3300" dirty="0" err="1" smtClean="0"/>
              <a:t>Citation</a:t>
            </a:r>
            <a:r>
              <a:rPr lang="es-CO" sz="3300" dirty="0" smtClean="0"/>
              <a:t> </a:t>
            </a:r>
            <a:r>
              <a:rPr lang="es-CO" sz="3300" dirty="0" err="1" smtClean="0"/>
              <a:t>Index</a:t>
            </a:r>
            <a:r>
              <a:rPr lang="es-CO" sz="3300" dirty="0" smtClean="0"/>
              <a:t> – IPUB”</a:t>
            </a:r>
            <a:endParaRPr lang="pt-BR" sz="3300" dirty="0"/>
          </a:p>
        </p:txBody>
      </p:sp>
      <p:sp>
        <p:nvSpPr>
          <p:cNvPr id="3" name="Espaço Reservado para Conteúdo 2"/>
          <p:cNvSpPr>
            <a:spLocks noGrp="1"/>
          </p:cNvSpPr>
          <p:nvPr>
            <p:ph idx="1"/>
          </p:nvPr>
        </p:nvSpPr>
        <p:spPr>
          <a:xfrm>
            <a:off x="0" y="1600200"/>
            <a:ext cx="9144000" cy="5257800"/>
          </a:xfrm>
        </p:spPr>
        <p:txBody>
          <a:bodyPr>
            <a:normAutofit fontScale="92500" lnSpcReduction="20000"/>
          </a:bodyPr>
          <a:lstStyle/>
          <a:p>
            <a:endParaRPr lang="pt-BR" dirty="0" smtClean="0"/>
          </a:p>
          <a:p>
            <a:r>
              <a:rPr lang="es-CO" dirty="0" smtClean="0"/>
              <a:t>Metodología internacional, divulgado en la página electrónica del MCTI;</a:t>
            </a:r>
          </a:p>
          <a:p>
            <a:r>
              <a:rPr lang="es-CO" dirty="0" smtClean="0"/>
              <a:t>Comparación del índice de las unidades de investigación del MCTI y su equivalente aplicado a las demás instituciones de investigación brasileñas en 2010: unidades públicas de investigación alcanzaron índice de 0,61 publicaciones por investigador, mientras promedio nacional era de 0,32 publicaciones por investigador.</a:t>
            </a:r>
          </a:p>
          <a:p>
            <a:r>
              <a:rPr lang="es-CO" dirty="0" smtClean="0"/>
              <a:t>En 2012 el índice de las unidades públicas de investigación alcanzaron índice de 0,82 publicaciones por investigador.</a:t>
            </a:r>
          </a:p>
          <a:p>
            <a:r>
              <a:rPr lang="es-CO" dirty="0" smtClean="0"/>
              <a:t>Los investigadores de los Centros de Investigación tienen dedicación en tiempo integral para la producción científica, tecnológica y de innovación</a:t>
            </a:r>
            <a:endParaRPr lang="pt-B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2"/>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4" name="Imagen 1"/>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Miembros</a:t>
            </a:r>
            <a:r>
              <a:rPr lang="pt-BR" dirty="0" smtClean="0"/>
              <a:t> </a:t>
            </a:r>
            <a:r>
              <a:rPr lang="pt-BR" dirty="0" err="1" smtClean="0"/>
              <a:t>del</a:t>
            </a:r>
            <a:r>
              <a:rPr lang="pt-BR" dirty="0" smtClean="0"/>
              <a:t> CCT</a:t>
            </a:r>
            <a:endParaRPr lang="pt-BR" dirty="0"/>
          </a:p>
        </p:txBody>
      </p:sp>
      <p:sp>
        <p:nvSpPr>
          <p:cNvPr id="3" name="Espaço Reservado para Conteúdo 2"/>
          <p:cNvSpPr>
            <a:spLocks noGrp="1"/>
          </p:cNvSpPr>
          <p:nvPr>
            <p:ph idx="1"/>
          </p:nvPr>
        </p:nvSpPr>
        <p:spPr/>
        <p:txBody>
          <a:bodyPr>
            <a:normAutofit lnSpcReduction="10000"/>
          </a:bodyPr>
          <a:lstStyle/>
          <a:p>
            <a:pPr lvl="0" algn="just"/>
            <a:r>
              <a:rPr lang="es-CO" dirty="0" smtClean="0"/>
              <a:t>13 miembros permanentes: Ministros, incluyendo al de Ciencia y Tecnología, Casa Civil (o Jefe de Gabinete) y Defensa.</a:t>
            </a:r>
          </a:p>
          <a:p>
            <a:pPr lvl="0" algn="just"/>
            <a:endParaRPr lang="es-CO" dirty="0" smtClean="0"/>
          </a:p>
          <a:p>
            <a:pPr lvl="0" algn="just"/>
            <a:r>
              <a:rPr lang="es-CO" dirty="0" smtClean="0"/>
              <a:t>8 representantes titulares (y 8 suplentes) de productores y usuarios de Ciencia y Tecnología.</a:t>
            </a:r>
          </a:p>
          <a:p>
            <a:pPr lvl="0" algn="just"/>
            <a:endParaRPr lang="es-CO" dirty="0" smtClean="0"/>
          </a:p>
          <a:p>
            <a:pPr lvl="0" algn="just"/>
            <a:r>
              <a:rPr lang="es-CO" dirty="0" smtClean="0"/>
              <a:t>6 representantes de entidades nacionales representativas de sectores de educación, investigación y ciencia y tecnología.</a:t>
            </a:r>
          </a:p>
          <a:p>
            <a:endParaRPr lang="pt-B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Ranking Web de Centros de Investigación</a:t>
            </a:r>
            <a:endParaRPr lang="pt-BR" dirty="0"/>
          </a:p>
        </p:txBody>
      </p:sp>
      <p:sp>
        <p:nvSpPr>
          <p:cNvPr id="3" name="Espaço Reservado para Conteúdo 2"/>
          <p:cNvSpPr>
            <a:spLocks noGrp="1"/>
          </p:cNvSpPr>
          <p:nvPr>
            <p:ph idx="1"/>
          </p:nvPr>
        </p:nvSpPr>
        <p:spPr>
          <a:xfrm>
            <a:off x="0" y="1600200"/>
            <a:ext cx="8820472" cy="5257800"/>
          </a:xfrm>
        </p:spPr>
        <p:txBody>
          <a:bodyPr>
            <a:normAutofit fontScale="85000" lnSpcReduction="10000"/>
          </a:bodyPr>
          <a:lstStyle/>
          <a:p>
            <a:endParaRPr lang="pt-BR" dirty="0" smtClean="0"/>
          </a:p>
          <a:p>
            <a:pPr algn="just"/>
            <a:r>
              <a:rPr lang="es-CO" dirty="0" smtClean="0"/>
              <a:t>Iniciativa del </a:t>
            </a:r>
            <a:r>
              <a:rPr lang="es-CO" dirty="0" err="1" smtClean="0"/>
              <a:t>Cybermetrics</a:t>
            </a:r>
            <a:r>
              <a:rPr lang="es-CO" dirty="0" smtClean="0"/>
              <a:t> </a:t>
            </a:r>
            <a:r>
              <a:rPr lang="es-CO" dirty="0" err="1" smtClean="0"/>
              <a:t>Lab</a:t>
            </a:r>
            <a:r>
              <a:rPr lang="es-CO" dirty="0" smtClean="0"/>
              <a:t>, ubicado en España, dedicado al análisis cuantitativo de los contenidos web de internet, especialmente aquellos relativos a los procesos de generación y diseminación del conocimiento científico.</a:t>
            </a:r>
          </a:p>
          <a:p>
            <a:pPr algn="just"/>
            <a:endParaRPr lang="es-CO" dirty="0" smtClean="0"/>
          </a:p>
          <a:p>
            <a:pPr algn="just"/>
            <a:r>
              <a:rPr lang="es-CO" dirty="0" smtClean="0"/>
              <a:t>En su informe publicado en Julio de 2013, dentro de 7674 instituciones científicas y tecnológicas de todo el planeta aparecen varios institutos de investigación científica y tecnológica brasileños aparecieron entre los 1000 primeros del mundo, entre los cuales se destacan el INPE, el IMPA, el IPEN/CNEN, el IBICT, el INPA, el CBPF, el LNCC, el </a:t>
            </a:r>
            <a:r>
              <a:rPr lang="es-CO" dirty="0" err="1" smtClean="0"/>
              <a:t>Cetem</a:t>
            </a:r>
            <a:r>
              <a:rPr lang="es-CO" dirty="0" smtClean="0"/>
              <a:t> y la RNP, destacándose también, entre otras, algunas otras instituciones nacionales de investigación como Petrobras, la </a:t>
            </a:r>
            <a:r>
              <a:rPr lang="es-CO" dirty="0" err="1" smtClean="0"/>
              <a:t>Embrapa</a:t>
            </a:r>
            <a:r>
              <a:rPr lang="es-CO" dirty="0" smtClean="0"/>
              <a:t> y la </a:t>
            </a:r>
            <a:r>
              <a:rPr lang="es-CO" dirty="0" err="1" smtClean="0"/>
              <a:t>Fiocruz</a:t>
            </a:r>
            <a:r>
              <a:rPr lang="es-CO" dirty="0" smtClean="0"/>
              <a:t>.</a:t>
            </a:r>
            <a:endParaRPr lang="pt-BR" dirty="0" smtClean="0"/>
          </a:p>
          <a:p>
            <a:endParaRPr lang="pt-B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a:t>
            </a:r>
            <a:r>
              <a:rPr lang="es-CO" dirty="0" err="1" smtClean="0"/>
              <a:t>PcTD</a:t>
            </a:r>
            <a:r>
              <a:rPr lang="es-CO" dirty="0" smtClean="0"/>
              <a:t> – Procesos y Técnicas Desarrollados”</a:t>
            </a:r>
            <a:endParaRPr lang="pt-BR" dirty="0"/>
          </a:p>
        </p:txBody>
      </p:sp>
      <p:sp>
        <p:nvSpPr>
          <p:cNvPr id="3" name="Espaço Reservado para Conteúdo 2"/>
          <p:cNvSpPr>
            <a:spLocks noGrp="1"/>
          </p:cNvSpPr>
          <p:nvPr>
            <p:ph idx="1"/>
          </p:nvPr>
        </p:nvSpPr>
        <p:spPr>
          <a:xfrm>
            <a:off x="0" y="1600200"/>
            <a:ext cx="8686800" cy="4709160"/>
          </a:xfrm>
        </p:spPr>
        <p:txBody>
          <a:bodyPr/>
          <a:lstStyle/>
          <a:p>
            <a:endParaRPr lang="es-CO" dirty="0" smtClean="0"/>
          </a:p>
          <a:p>
            <a:pPr algn="just"/>
            <a:r>
              <a:rPr lang="es-CO" dirty="0" smtClean="0"/>
              <a:t>Evaluación del desempeño tecnológico de los Centros de Investigación del MCTI, pertenecientes al área tecnológica.</a:t>
            </a:r>
          </a:p>
          <a:p>
            <a:pPr algn="just"/>
            <a:endParaRPr lang="es-CO" dirty="0" smtClean="0"/>
          </a:p>
          <a:p>
            <a:pPr algn="just"/>
            <a:r>
              <a:rPr lang="es-CO" dirty="0" smtClean="0"/>
              <a:t>A partir de la adopción de los Términos de Compromiso de Gestión  (TCG) en 2003 hubo evolución en ese indicador en cerca de 330%, partiendo de 0,53 técnicas por investigador en 2003 y alcanzando 1,75 en 2012.</a:t>
            </a:r>
            <a:endParaRPr lang="pt-B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4" name="Imagen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0"/>
            <a:ext cx="8229600" cy="1143000"/>
          </a:xfrm>
        </p:spPr>
        <p:txBody>
          <a:bodyPr/>
          <a:lstStyle/>
          <a:p>
            <a:r>
              <a:rPr lang="pt-BR" dirty="0" err="1" smtClean="0"/>
              <a:t>Conclusión</a:t>
            </a:r>
            <a:endParaRPr lang="pt-BR" dirty="0"/>
          </a:p>
        </p:txBody>
      </p:sp>
      <p:sp>
        <p:nvSpPr>
          <p:cNvPr id="3" name="Espaço Reservado para Conteúdo 2"/>
          <p:cNvSpPr>
            <a:spLocks noGrp="1"/>
          </p:cNvSpPr>
          <p:nvPr>
            <p:ph idx="1"/>
          </p:nvPr>
        </p:nvSpPr>
        <p:spPr>
          <a:xfrm>
            <a:off x="0" y="1412776"/>
            <a:ext cx="8892480" cy="5445224"/>
          </a:xfrm>
        </p:spPr>
        <p:txBody>
          <a:bodyPr>
            <a:normAutofit fontScale="92500" lnSpcReduction="10000"/>
          </a:bodyPr>
          <a:lstStyle/>
          <a:p>
            <a:pPr algn="just"/>
            <a:r>
              <a:rPr lang="es-CO" dirty="0" smtClean="0"/>
              <a:t>La evolución de los índices confirma que las Unidades de Investigación del Ministerio tuvieron en esos últimos diez años, un avance admirable frente a las demás instituciones del país.</a:t>
            </a:r>
          </a:p>
          <a:p>
            <a:pPr algn="just"/>
            <a:endParaRPr lang="es-CO" dirty="0" smtClean="0"/>
          </a:p>
          <a:p>
            <a:pPr algn="just"/>
            <a:r>
              <a:rPr lang="es-CO" dirty="0" smtClean="0"/>
              <a:t>Resultado es resultado directo del apoyo del Ministerio a los elementos esenciales a todos los centros de investigación (centros públicos y organizaciones sociales) para la realización de sus misiones.</a:t>
            </a:r>
          </a:p>
          <a:p>
            <a:pPr algn="just"/>
            <a:endParaRPr lang="es-CO" dirty="0" smtClean="0"/>
          </a:p>
          <a:p>
            <a:pPr algn="just"/>
            <a:r>
              <a:rPr lang="es-CO" dirty="0" smtClean="0"/>
              <a:t>Resulta en especial del esfuerzo y dedicación de todos los integrantes de esos institutos, que siempre creyeron en su papel de fuentes esenciales, para contribuir para las necesidades sociales brasileñas</a:t>
            </a:r>
            <a:endParaRPr lang="pt-BR" dirty="0" smtClean="0"/>
          </a:p>
          <a:p>
            <a:endParaRPr lang="pt-B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
            </a:r>
            <a:br>
              <a:rPr lang="pt-BR" dirty="0" smtClean="0"/>
            </a:br>
            <a:r>
              <a:rPr lang="pt-BR" dirty="0" smtClean="0"/>
              <a:t/>
            </a:r>
            <a:br>
              <a:rPr lang="pt-BR" dirty="0" smtClean="0"/>
            </a:br>
            <a:r>
              <a:rPr lang="pt-BR" dirty="0" smtClean="0"/>
              <a:t/>
            </a:r>
            <a:br>
              <a:rPr lang="pt-BR" dirty="0" smtClean="0"/>
            </a:br>
            <a:r>
              <a:rPr lang="pt-BR" dirty="0" smtClean="0"/>
              <a:t/>
            </a:r>
            <a:br>
              <a:rPr lang="pt-BR" dirty="0" smtClean="0"/>
            </a:br>
            <a:r>
              <a:rPr lang="pt-BR" dirty="0" smtClean="0"/>
              <a:t/>
            </a:r>
            <a:br>
              <a:rPr lang="pt-BR" dirty="0" smtClean="0"/>
            </a:br>
            <a:r>
              <a:rPr lang="pt-BR" dirty="0" smtClean="0"/>
              <a:t/>
            </a:r>
            <a:br>
              <a:rPr lang="pt-BR" dirty="0" smtClean="0"/>
            </a:br>
            <a:r>
              <a:rPr lang="pt-BR" dirty="0" err="1" smtClean="0"/>
              <a:t>Muchas</a:t>
            </a:r>
            <a:r>
              <a:rPr lang="pt-BR" dirty="0" smtClean="0"/>
              <a:t> </a:t>
            </a:r>
            <a:r>
              <a:rPr lang="pt-BR" dirty="0" err="1" smtClean="0"/>
              <a:t>gracias</a:t>
            </a:r>
            <a:r>
              <a:rPr lang="pt-BR" dirty="0" smtClean="0"/>
              <a:t>!</a:t>
            </a:r>
            <a:br>
              <a:rPr lang="pt-BR" dirty="0" smtClean="0"/>
            </a:br>
            <a:r>
              <a:rPr lang="pt-BR" dirty="0" smtClean="0"/>
              <a:t/>
            </a:r>
            <a:br>
              <a:rPr lang="pt-BR" dirty="0" smtClean="0"/>
            </a:br>
            <a:r>
              <a:rPr lang="pt-BR" dirty="0" smtClean="0"/>
              <a:t/>
            </a:r>
            <a:br>
              <a:rPr lang="pt-BR" dirty="0" smtClean="0"/>
            </a:br>
            <a:r>
              <a:rPr lang="pt-BR" dirty="0" smtClean="0"/>
              <a:t>Obrigado!</a:t>
            </a:r>
            <a:endParaRPr lang="pt-BR" dirty="0"/>
          </a:p>
        </p:txBody>
      </p:sp>
      <p:sp>
        <p:nvSpPr>
          <p:cNvPr id="3" name="Espaço Reservado para Conteúdo 2"/>
          <p:cNvSpPr>
            <a:spLocks noGrp="1"/>
          </p:cNvSpPr>
          <p:nvPr>
            <p:ph idx="1"/>
          </p:nvPr>
        </p:nvSpPr>
        <p:spPr/>
        <p:txBody>
          <a:bodyPr>
            <a:normAutofit fontScale="92500" lnSpcReduction="20000"/>
          </a:bodyPr>
          <a:lstStyle/>
          <a:p>
            <a:endParaRPr lang="pt-BR" dirty="0" smtClean="0"/>
          </a:p>
          <a:p>
            <a:endParaRPr lang="pt-BR" dirty="0" smtClean="0"/>
          </a:p>
          <a:p>
            <a:endParaRPr lang="pt-BR" dirty="0" smtClean="0"/>
          </a:p>
          <a:p>
            <a:endParaRPr lang="pt-BR" dirty="0" smtClean="0"/>
          </a:p>
          <a:p>
            <a:endParaRPr lang="pt-BR" dirty="0" smtClean="0"/>
          </a:p>
          <a:p>
            <a:endParaRPr lang="pt-BR" dirty="0" smtClean="0"/>
          </a:p>
          <a:p>
            <a:endParaRPr lang="pt-BR" dirty="0" smtClean="0"/>
          </a:p>
          <a:p>
            <a:endParaRPr lang="pt-BR" dirty="0" smtClean="0"/>
          </a:p>
          <a:p>
            <a:pPr algn="r">
              <a:buNone/>
            </a:pPr>
            <a:r>
              <a:rPr lang="pt-BR" dirty="0" smtClean="0"/>
              <a:t>Rodrigo Moraes Abreu</a:t>
            </a:r>
          </a:p>
          <a:p>
            <a:pPr algn="r">
              <a:buNone/>
            </a:pPr>
            <a:r>
              <a:rPr lang="pt-BR" dirty="0" smtClean="0"/>
              <a:t>rodrigo.abreu@itamaraty.gov.br</a:t>
            </a:r>
          </a:p>
          <a:p>
            <a:pPr algn="r">
              <a:buNone/>
            </a:pPr>
            <a:r>
              <a:rPr lang="pt-BR" dirty="0" smtClean="0"/>
              <a:t>(+57 1) 218-0800</a:t>
            </a:r>
            <a:endParaRPr lang="pt-B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dirty="0" smtClean="0"/>
              <a:t>El Ministerio de Ciencia, Tecnología y Innovación - MCTI</a:t>
            </a:r>
            <a:endParaRPr lang="pt-BR" dirty="0"/>
          </a:p>
        </p:txBody>
      </p:sp>
      <p:sp>
        <p:nvSpPr>
          <p:cNvPr id="3" name="Espaço Reservado para Conteúdo 2"/>
          <p:cNvSpPr>
            <a:spLocks noGrp="1"/>
          </p:cNvSpPr>
          <p:nvPr>
            <p:ph idx="1"/>
          </p:nvPr>
        </p:nvSpPr>
        <p:spPr/>
        <p:txBody>
          <a:bodyPr/>
          <a:lstStyle/>
          <a:p>
            <a:endParaRPr lang="pt-BR" dirty="0" smtClean="0"/>
          </a:p>
          <a:p>
            <a:endParaRPr lang="pt-BR" dirty="0" smtClean="0"/>
          </a:p>
          <a:p>
            <a:r>
              <a:rPr lang="es-CO" dirty="0" smtClean="0"/>
              <a:t>Reforma de 2003 reformó la Subsecretaría de Coordinación de las Unidades de Investigación (SCUP);</a:t>
            </a:r>
          </a:p>
          <a:p>
            <a:endParaRPr lang="es-CO" dirty="0" smtClean="0"/>
          </a:p>
          <a:p>
            <a:r>
              <a:rPr lang="es-CO" dirty="0" smtClean="0"/>
              <a:t>La SCUP está subordinada a la Secretaría Ejecutiva del MCTI.</a:t>
            </a:r>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smtClean="0"/>
              <a:t>La SCUP y los centros de investigación públicos </a:t>
            </a:r>
            <a:endParaRPr lang="es-CO"/>
          </a:p>
        </p:txBody>
      </p:sp>
      <p:sp>
        <p:nvSpPr>
          <p:cNvPr id="3" name="Espaço Reservado para Conteúdo 2"/>
          <p:cNvSpPr>
            <a:spLocks noGrp="1"/>
          </p:cNvSpPr>
          <p:nvPr>
            <p:ph idx="1"/>
          </p:nvPr>
        </p:nvSpPr>
        <p:spPr>
          <a:xfrm>
            <a:off x="0" y="1600200"/>
            <a:ext cx="8686800" cy="4997152"/>
          </a:xfrm>
        </p:spPr>
        <p:txBody>
          <a:bodyPr>
            <a:normAutofit fontScale="92500" lnSpcReduction="10000"/>
          </a:bodyPr>
          <a:lstStyle/>
          <a:p>
            <a:pPr algn="just"/>
            <a:endParaRPr lang="es-CO" smtClean="0"/>
          </a:p>
          <a:p>
            <a:pPr algn="just"/>
            <a:r>
              <a:rPr lang="es-CO" smtClean="0"/>
              <a:t>La SCUP propone la participación de un representante suyo y de uno de la secretaría del Ministerio más afín con la misión principal de cada unidad de investigación en su Consejo Técnico Científico (CTC); </a:t>
            </a:r>
          </a:p>
          <a:p>
            <a:pPr algn="just"/>
            <a:endParaRPr lang="es-CO" smtClean="0"/>
          </a:p>
          <a:p>
            <a:pPr algn="just"/>
            <a:r>
              <a:rPr lang="es-CO" smtClean="0"/>
              <a:t>La integración de las secretarías del MCTI en las discusiones acompañamientos y pacto de las metas anuales de ejecución contenidas en los Términos de Compromiso de Gestión (TCG) firmados anualmente entre los directores de los centros públicos y el Ministro de Ciencia, Tecnología e Innovación.</a:t>
            </a:r>
            <a:endParaRPr lang="es-CO"/>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Objectivo</a:t>
            </a:r>
            <a:endParaRPr lang="pt-BR" dirty="0"/>
          </a:p>
        </p:txBody>
      </p:sp>
      <p:sp>
        <p:nvSpPr>
          <p:cNvPr id="3" name="Espaço Reservado para Conteúdo 2"/>
          <p:cNvSpPr>
            <a:spLocks noGrp="1"/>
          </p:cNvSpPr>
          <p:nvPr>
            <p:ph idx="1"/>
          </p:nvPr>
        </p:nvSpPr>
        <p:spPr>
          <a:xfrm>
            <a:off x="0" y="1600200"/>
            <a:ext cx="8686800" cy="5257800"/>
          </a:xfrm>
        </p:spPr>
        <p:txBody>
          <a:bodyPr/>
          <a:lstStyle/>
          <a:p>
            <a:pPr algn="just"/>
            <a:endParaRPr lang="pt-BR" dirty="0" smtClean="0"/>
          </a:p>
          <a:p>
            <a:pPr algn="just"/>
            <a:r>
              <a:rPr lang="es-CO" dirty="0" smtClean="0"/>
              <a:t>Garantizar la unión de tres factores: el presupuesto, los recursos humanos de alto nivel, y la infraestructura adecuada.</a:t>
            </a:r>
          </a:p>
          <a:p>
            <a:pPr algn="just"/>
            <a:endParaRPr lang="es-CO" dirty="0" smtClean="0"/>
          </a:p>
          <a:p>
            <a:pPr algn="just"/>
            <a:r>
              <a:rPr lang="es-CO" dirty="0" smtClean="0"/>
              <a:t>Sin una planeación realista y efectiva, cualquier propuesta de investigación científica hubiera fracasado como en ocasiones anteriores en Brasil .</a:t>
            </a:r>
            <a:endParaRPr lang="es-C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err="1" smtClean="0"/>
              <a:t>Principales</a:t>
            </a:r>
            <a:r>
              <a:rPr lang="pt-BR" dirty="0" smtClean="0"/>
              <a:t> agentes </a:t>
            </a:r>
            <a:r>
              <a:rPr lang="pt-BR" dirty="0" err="1" smtClean="0"/>
              <a:t>del</a:t>
            </a:r>
            <a:r>
              <a:rPr lang="pt-BR" dirty="0" smtClean="0"/>
              <a:t> Sistema </a:t>
            </a:r>
            <a:r>
              <a:rPr lang="pt-BR" dirty="0" err="1" smtClean="0"/>
              <a:t>Brasileño</a:t>
            </a:r>
            <a:r>
              <a:rPr lang="pt-BR" dirty="0" smtClean="0"/>
              <a:t>:</a:t>
            </a:r>
            <a:endParaRPr lang="pt-BR" dirty="0"/>
          </a:p>
        </p:txBody>
      </p:sp>
      <p:sp>
        <p:nvSpPr>
          <p:cNvPr id="3" name="Espaço Reservado para Conteúdo 2"/>
          <p:cNvSpPr>
            <a:spLocks noGrp="1"/>
          </p:cNvSpPr>
          <p:nvPr>
            <p:ph idx="1"/>
          </p:nvPr>
        </p:nvSpPr>
        <p:spPr/>
        <p:txBody>
          <a:bodyPr>
            <a:normAutofit fontScale="92500"/>
          </a:bodyPr>
          <a:lstStyle/>
          <a:p>
            <a:r>
              <a:rPr lang="es-CO" dirty="0" smtClean="0"/>
              <a:t>MCTI y sus agencias de fomento (</a:t>
            </a:r>
            <a:r>
              <a:rPr lang="es-CO" dirty="0" err="1" smtClean="0"/>
              <a:t>CNPq</a:t>
            </a:r>
            <a:r>
              <a:rPr lang="es-CO" dirty="0" smtClean="0"/>
              <a:t>, FINEP);</a:t>
            </a:r>
          </a:p>
          <a:p>
            <a:r>
              <a:rPr lang="es-CO" dirty="0" smtClean="0"/>
              <a:t>19 Institutos de Investigación Científica, Tecnológica y de Innovación (centros públicos y organizaciones sociales); </a:t>
            </a:r>
          </a:p>
          <a:p>
            <a:r>
              <a:rPr lang="es-CO" dirty="0" smtClean="0"/>
              <a:t>El Centro de Gestión y Estudios Estratégicos (CGEE); </a:t>
            </a:r>
          </a:p>
          <a:p>
            <a:r>
              <a:rPr lang="es-CO" dirty="0" smtClean="0"/>
              <a:t>La Comisión Nacional de Energía Nuclear (CNEN); </a:t>
            </a:r>
          </a:p>
          <a:p>
            <a:r>
              <a:rPr lang="es-CO" dirty="0" smtClean="0"/>
              <a:t>La Agencia Espacial Brasileña (AEB); </a:t>
            </a:r>
          </a:p>
          <a:p>
            <a:r>
              <a:rPr lang="es-CO" dirty="0" smtClean="0"/>
              <a:t>Las Industrias Nucleares Brasileñas (INB). </a:t>
            </a:r>
            <a:endParaRPr lang="pt-BR" dirty="0" smtClean="0"/>
          </a:p>
          <a:p>
            <a:endParaRPr lang="pt-B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326</TotalTime>
  <Words>3869</Words>
  <Application>Microsoft Office PowerPoint</Application>
  <PresentationFormat>Presentación en pantalla (4:3)</PresentationFormat>
  <Paragraphs>296</Paragraphs>
  <Slides>54</Slides>
  <Notes>0</Notes>
  <HiddenSlides>0</HiddenSlides>
  <MMClips>0</MMClips>
  <ScaleCrop>false</ScaleCrop>
  <HeadingPairs>
    <vt:vector size="4" baseType="variant">
      <vt:variant>
        <vt:lpstr>Tema</vt:lpstr>
      </vt:variant>
      <vt:variant>
        <vt:i4>1</vt:i4>
      </vt:variant>
      <vt:variant>
        <vt:lpstr>Títulos de diapositiva</vt:lpstr>
      </vt:variant>
      <vt:variant>
        <vt:i4>54</vt:i4>
      </vt:variant>
    </vt:vector>
  </HeadingPairs>
  <TitlesOfParts>
    <vt:vector size="55" baseType="lpstr">
      <vt:lpstr>Apex</vt:lpstr>
      <vt:lpstr>1- Características del Sistema Nacional de Ciencia, Tecnología e Innovación (CTeI) de Brasil</vt:lpstr>
      <vt:lpstr>Principales Órganos</vt:lpstr>
      <vt:lpstr>- Consejo Nacional de Ciencia y Tecnología – CCT (creado en 1992 y reestructurado en 1996) </vt:lpstr>
      <vt:lpstr>Funciones del CCT</vt:lpstr>
      <vt:lpstr>Miembros del CCT</vt:lpstr>
      <vt:lpstr>El Ministerio de Ciencia, Tecnología y Innovación - MCTI</vt:lpstr>
      <vt:lpstr>La SCUP y los centros de investigación públicos </vt:lpstr>
      <vt:lpstr>Objectivo</vt:lpstr>
      <vt:lpstr>Principales agentes del Sistema Brasileño:</vt:lpstr>
      <vt:lpstr>2- Ubicación (rol, función y responsabilidades de los Centros dentro del Sistema Nacional de Brasil de CTeI. </vt:lpstr>
      <vt:lpstr>Número de Centros de Investigación</vt:lpstr>
      <vt:lpstr>Estructura de la SCUP</vt:lpstr>
      <vt:lpstr>Fonctiones de la SCUP</vt:lpstr>
      <vt:lpstr>Fonctiones de la SCUP (continuación)</vt:lpstr>
      <vt:lpstr>Comité Tundisi </vt:lpstr>
      <vt:lpstr>Comité Tundisi  (continuación)</vt:lpstr>
      <vt:lpstr>Las 14 unidades públicas de investigación: </vt:lpstr>
      <vt:lpstr>Las 14 unidades públicas de investigación: </vt:lpstr>
      <vt:lpstr>3- Caracterización/tipologías de los Centros dentro del Sistema Nacional Brasilero de CTeI: estructura física, recurso humano, financiación, articulación sectorial y producción (investigación, desarrollo tecnológico e innovación). </vt:lpstr>
      <vt:lpstr>Particularidad de los centros en la formación de recursos humanos:</vt:lpstr>
      <vt:lpstr> Centro Brasileño de Investigaciones Físicas - CBPF. </vt:lpstr>
      <vt:lpstr> Centro de Tecnología de la Información Renato Archer – CTI. </vt:lpstr>
      <vt:lpstr>Centro de Tecnología Mineral – CETEM</vt:lpstr>
      <vt:lpstr> Instituto Nacional de lo Semi-Árido – INSA. </vt:lpstr>
      <vt:lpstr>  Instituto Nacional de Investigaciones de la Amazonía - INPA. </vt:lpstr>
      <vt:lpstr>4- Política de financiación de los Centros (recursos competitivos, no competitivo, financiación directa, otros). </vt:lpstr>
      <vt:lpstr> Principales agencias de fomento (financiamentos competitivos y no competitivos)</vt:lpstr>
      <vt:lpstr>  El Consejo Nacional de Desarrollo Científico y Tecnológico (CNPq) </vt:lpstr>
      <vt:lpstr>Mecanismos y instrumentos del CNPq:</vt:lpstr>
      <vt:lpstr>Becas del CNPq</vt:lpstr>
      <vt:lpstr>CNPq como agencia de fomento:</vt:lpstr>
      <vt:lpstr>Agencia Financiadora de Estudios y Proyectos (FINEP) </vt:lpstr>
      <vt:lpstr>Fondo Nacional de Desarrollo Científico y Tecnológico (FNDCT) </vt:lpstr>
      <vt:lpstr>FINEP Y FNDCT</vt:lpstr>
      <vt:lpstr>FINEP – Focos de apoyo</vt:lpstr>
      <vt:lpstr>Nuevos planes e iniciativas de inversión creados tras la crisis mundial</vt:lpstr>
      <vt:lpstr>Plan Brasil Más Grande   </vt:lpstr>
      <vt:lpstr>Plan Brasil Más Grande (continuación)</vt:lpstr>
      <vt:lpstr> Plan Innova Empresa; </vt:lpstr>
      <vt:lpstr>  Empresa Brasileña para la Investigación e Innovación Industrial (EMBRAPII) </vt:lpstr>
      <vt:lpstr>  Programa Estratégico de Software y Servicios de Tecnologia de la Información </vt:lpstr>
      <vt:lpstr> 5- Sistema de seguimiento y evaluación de desempeño de los Centros en Brasil</vt:lpstr>
      <vt:lpstr>Sistema Informacional Aquarius</vt:lpstr>
      <vt:lpstr>Sistema Informacional Aquarius (continuação)</vt:lpstr>
      <vt:lpstr>Sistema Informacional Aquarius (continuação)</vt:lpstr>
      <vt:lpstr>Evaluación del desempeño de los Centros Públicos</vt:lpstr>
      <vt:lpstr>  “Índice de publicaciones en periódicos internacionales indexados en el SCI – Science Citation Index – IPUB”</vt:lpstr>
      <vt:lpstr>Presentación de PowerPoint</vt:lpstr>
      <vt:lpstr>Presentación de PowerPoint</vt:lpstr>
      <vt:lpstr>Ranking Web de Centros de Investigación</vt:lpstr>
      <vt:lpstr>“PcTD – Procesos y Técnicas Desarrollados”</vt:lpstr>
      <vt:lpstr>Presentación de PowerPoint</vt:lpstr>
      <vt:lpstr>Conclusión</vt:lpstr>
      <vt:lpstr>      Muchas gracias!   Obrigado!</vt:lpstr>
    </vt:vector>
  </TitlesOfParts>
  <Company>Plurex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Características del Sistema Nacional de Ciencia, Tecnología e Innovación (CTeI) de Brasil</dc:title>
  <dc:creator>Beibu</dc:creator>
  <cp:lastModifiedBy>CARLOS ALBERTO NUNEZ SORIANO</cp:lastModifiedBy>
  <cp:revision>34</cp:revision>
  <dcterms:created xsi:type="dcterms:W3CDTF">2014-04-23T15:42:47Z</dcterms:created>
  <dcterms:modified xsi:type="dcterms:W3CDTF">2016-02-12T17:58:07Z</dcterms:modified>
</cp:coreProperties>
</file>